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19"/>
  </p:notesMasterIdLst>
  <p:sldIdLst>
    <p:sldId id="256" r:id="rId2"/>
    <p:sldId id="258" r:id="rId3"/>
    <p:sldId id="265" r:id="rId4"/>
    <p:sldId id="385" r:id="rId5"/>
    <p:sldId id="272" r:id="rId6"/>
    <p:sldId id="273" r:id="rId7"/>
    <p:sldId id="386" r:id="rId8"/>
    <p:sldId id="274" r:id="rId9"/>
    <p:sldId id="387" r:id="rId10"/>
    <p:sldId id="275" r:id="rId11"/>
    <p:sldId id="276" r:id="rId12"/>
    <p:sldId id="388" r:id="rId13"/>
    <p:sldId id="277" r:id="rId14"/>
    <p:sldId id="316" r:id="rId15"/>
    <p:sldId id="389" r:id="rId16"/>
    <p:sldId id="390" r:id="rId17"/>
    <p:sldId id="329" r:id="rId18"/>
  </p:sldIdLst>
  <p:sldSz cx="9144000" cy="5143500" type="screen16x9"/>
  <p:notesSz cx="6858000" cy="9144000"/>
  <p:embeddedFontLst>
    <p:embeddedFont>
      <p:font typeface="Hammersmith One" panose="020B0604020202020204" charset="0"/>
      <p:regular r:id="rId20"/>
    </p:embeddedFont>
    <p:embeddedFont>
      <p:font typeface="Manjari"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11B779-1C4F-4BDC-A594-CB402AAB8EFB}">
  <a:tblStyle styleId="{4D11B779-1C4F-4BDC-A594-CB402AAB8E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34663B-94A2-47F0-BEDE-024D49C43456}"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CEA265C-2AAF-4161-BF35-6CC4990AFF2C}"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EB94D5E6-D6D2-45F0-A647-F75F9FBF930E}"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C9175945-4D68-427F-A5AC-BEF6D7C2A913}"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EA80EE63-696D-4808-842E-1EC10AA35BCE}"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c6a01074ef_0_18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c6a01074ef_0_18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c6a01074ef_0_18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c6a01074ef_0_1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756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c6a01074ef_0_18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c6a01074ef_0_18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c6a01074ef_0_1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c6a01074ef_0_1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c6a01074ef_0_20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4" name="Google Shape;3274;gc6a01074ef_0_20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c6a01074ef_0_17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c6a01074ef_0_17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c33250489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c33250489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6a01074ef_0_1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6a01074ef_0_1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44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6a01074ef_0_1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6a01074ef_0_1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92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c6a01074ef_0_18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c6a01074ef_0_18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3.xml"/><Relationship Id="rId1" Type="http://schemas.openxmlformats.org/officeDocument/2006/relationships/slideMaster" Target="../slideMasters/slideMaster1.xml"/><Relationship Id="rId4" Type="http://schemas.openxmlformats.org/officeDocument/2006/relationships/slide" Target="../slides/slide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1411582" y="-1157400"/>
            <a:ext cx="4436782" cy="371434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062825" y="3370500"/>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6328" y="2672681"/>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5817" y="2846396"/>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6269" y="2679600"/>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14642" y="2672681"/>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24131" y="2785411"/>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74810" y="2808447"/>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1868" y="3289279"/>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16292" y="3153513"/>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4963" y="2940732"/>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13335" y="2940732"/>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22825" y="2940732"/>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31197" y="2975243"/>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89766" y="3559565"/>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7897" y="3303075"/>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06269" y="3303075"/>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14642" y="3303075"/>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4131" y="3301915"/>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2503" y="3301915"/>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5525" y="3644703"/>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04963" y="3644703"/>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13335" y="3644703"/>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22825" y="3644703"/>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31197" y="3644703"/>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39569" y="3728681"/>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7897" y="4010528"/>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6269" y="4010528"/>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14642" y="4010528"/>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24131" y="4010528"/>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32503" y="4095623"/>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0153" y="4437294"/>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5642" y="4352156"/>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113335" y="4352156"/>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22825" y="4352156"/>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31197" y="4437294"/>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a:off x="-125" y="4599425"/>
            <a:ext cx="9144321" cy="595550"/>
          </a:xfrm>
          <a:custGeom>
            <a:avLst/>
            <a:gdLst/>
            <a:ahLst/>
            <a:cxnLst/>
            <a:rect l="l" t="t" r="r" b="b"/>
            <a:pathLst>
              <a:path w="287196" h="23822" extrusionOk="0">
                <a:moveTo>
                  <a:pt x="1" y="0"/>
                </a:moveTo>
                <a:lnTo>
                  <a:pt x="1" y="23822"/>
                </a:lnTo>
                <a:lnTo>
                  <a:pt x="287196" y="23822"/>
                </a:lnTo>
                <a:lnTo>
                  <a:pt x="287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1283094" y="1290750"/>
            <a:ext cx="657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b="1">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83100" y="3394625"/>
            <a:ext cx="6577800" cy="45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276"/>
        <p:cNvGrpSpPr/>
        <p:nvPr/>
      </p:nvGrpSpPr>
      <p:grpSpPr>
        <a:xfrm>
          <a:off x="0" y="0"/>
          <a:ext cx="0" cy="0"/>
          <a:chOff x="0" y="0"/>
          <a:chExt cx="0" cy="0"/>
        </a:xfrm>
      </p:grpSpPr>
      <p:sp>
        <p:nvSpPr>
          <p:cNvPr id="1277" name="Google Shape;1277;p57"/>
          <p:cNvSpPr/>
          <p:nvPr/>
        </p:nvSpPr>
        <p:spPr>
          <a:xfrm rot="-2187687">
            <a:off x="6997415" y="2824325"/>
            <a:ext cx="1938838" cy="3305612"/>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rot="1855510">
            <a:off x="2523490" y="1937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rot="10800000" flipH="1">
            <a:off x="242450" y="2888462"/>
            <a:ext cx="1774800" cy="177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57"/>
          <p:cNvGrpSpPr/>
          <p:nvPr/>
        </p:nvGrpSpPr>
        <p:grpSpPr>
          <a:xfrm rot="10800000" flipH="1">
            <a:off x="955516" y="2266845"/>
            <a:ext cx="1696762" cy="1688828"/>
            <a:chOff x="2414491" y="671177"/>
            <a:chExt cx="1830972" cy="1822411"/>
          </a:xfrm>
        </p:grpSpPr>
        <p:sp>
          <p:nvSpPr>
            <p:cNvPr id="1281" name="Google Shape;1281;p57"/>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7"/>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7"/>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7"/>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7"/>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7"/>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7"/>
          <p:cNvSpPr/>
          <p:nvPr/>
        </p:nvSpPr>
        <p:spPr>
          <a:xfrm rot="-7977683">
            <a:off x="6033949" y="548625"/>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7" name="Google Shape;1317;p57"/>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CUSTOM_19">
    <p:spTree>
      <p:nvGrpSpPr>
        <p:cNvPr id="1" name="Shape 1467"/>
        <p:cNvGrpSpPr/>
        <p:nvPr/>
      </p:nvGrpSpPr>
      <p:grpSpPr>
        <a:xfrm>
          <a:off x="0" y="0"/>
          <a:ext cx="0" cy="0"/>
          <a:chOff x="0" y="0"/>
          <a:chExt cx="0" cy="0"/>
        </a:xfrm>
      </p:grpSpPr>
      <p:sp>
        <p:nvSpPr>
          <p:cNvPr id="1468" name="Google Shape;1468;p61"/>
          <p:cNvSpPr/>
          <p:nvPr/>
        </p:nvSpPr>
        <p:spPr>
          <a:xfrm rot="199611" flipH="1">
            <a:off x="-1222385" y="1111794"/>
            <a:ext cx="4658395" cy="476529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rot="-5035045" flipH="1">
            <a:off x="5862077" y="-226971"/>
            <a:ext cx="5262855" cy="323795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rot="10800000">
            <a:off x="6276915" y="2875987"/>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61"/>
          <p:cNvGrpSpPr/>
          <p:nvPr/>
        </p:nvGrpSpPr>
        <p:grpSpPr>
          <a:xfrm rot="10800000">
            <a:off x="1381161" y="1333007"/>
            <a:ext cx="1696762" cy="1688828"/>
            <a:chOff x="2414491" y="671177"/>
            <a:chExt cx="1830972" cy="1822411"/>
          </a:xfrm>
        </p:grpSpPr>
        <p:sp>
          <p:nvSpPr>
            <p:cNvPr id="1472" name="Google Shape;1472;p6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61">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7" name="Google Shape;1507;p61"/>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rot="8100000">
            <a:off x="402124" y="-935267"/>
            <a:ext cx="1938844" cy="3305623"/>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41525" y="2945026"/>
            <a:ext cx="1460036" cy="1906827"/>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3"/>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0"/>
        <p:cNvGrpSpPr/>
        <p:nvPr/>
      </p:nvGrpSpPr>
      <p:grpSpPr>
        <a:xfrm>
          <a:off x="0" y="0"/>
          <a:ext cx="0" cy="0"/>
          <a:chOff x="0" y="0"/>
          <a:chExt cx="0" cy="0"/>
        </a:xfrm>
      </p:grpSpPr>
      <p:sp>
        <p:nvSpPr>
          <p:cNvPr id="151" name="Google Shape;151;p8"/>
          <p:cNvSpPr/>
          <p:nvPr/>
        </p:nvSpPr>
        <p:spPr>
          <a:xfrm rot="-1855510" flipH="1">
            <a:off x="2277590" y="3269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8900">
            <a:off x="-1050010" y="1201201"/>
            <a:ext cx="3369322" cy="3877052"/>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776221" flipH="1">
            <a:off x="5743624" y="-1186688"/>
            <a:ext cx="4752751" cy="4346457"/>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8329862" flipH="1">
            <a:off x="3226188" y="-1327516"/>
            <a:ext cx="2044712" cy="348606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7018450" y="3331851"/>
            <a:ext cx="1020984" cy="133342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txBox="1">
            <a:spLocks noGrp="1"/>
          </p:cNvSpPr>
          <p:nvPr>
            <p:ph type="title"/>
          </p:nvPr>
        </p:nvSpPr>
        <p:spPr>
          <a:xfrm>
            <a:off x="1388100" y="1557450"/>
            <a:ext cx="6367800" cy="202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211"/>
        <p:cNvGrpSpPr/>
        <p:nvPr/>
      </p:nvGrpSpPr>
      <p:grpSpPr>
        <a:xfrm>
          <a:off x="0" y="0"/>
          <a:ext cx="0" cy="0"/>
          <a:chOff x="0" y="0"/>
          <a:chExt cx="0" cy="0"/>
        </a:xfrm>
      </p:grpSpPr>
      <p:sp>
        <p:nvSpPr>
          <p:cNvPr id="212" name="Google Shape;212;p13"/>
          <p:cNvSpPr/>
          <p:nvPr/>
        </p:nvSpPr>
        <p:spPr>
          <a:xfrm>
            <a:off x="7233675" y="-730075"/>
            <a:ext cx="3030078" cy="348668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rot="2540379">
            <a:off x="-721411" y="3502530"/>
            <a:ext cx="2268525" cy="1945325"/>
          </a:xfrm>
          <a:custGeom>
            <a:avLst/>
            <a:gdLst/>
            <a:ahLst/>
            <a:cxnLst/>
            <a:rect l="l" t="t" r="r" b="b"/>
            <a:pathLst>
              <a:path w="40029" h="34326" extrusionOk="0">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txBox="1">
            <a:spLocks noGrp="1"/>
          </p:cNvSpPr>
          <p:nvPr>
            <p:ph type="subTitle" idx="1"/>
          </p:nvPr>
        </p:nvSpPr>
        <p:spPr>
          <a:xfrm>
            <a:off x="39057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 name="Google Shape;215;p13"/>
          <p:cNvSpPr txBox="1">
            <a:spLocks noGrp="1"/>
          </p:cNvSpPr>
          <p:nvPr>
            <p:ph type="subTitle" idx="2"/>
          </p:nvPr>
        </p:nvSpPr>
        <p:spPr>
          <a:xfrm>
            <a:off x="13911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1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7" name="Google Shape;217;p13">
            <a:hlinkClick r:id="rId2" action="ppaction://hlinksldjump"/>
          </p:cNvPr>
          <p:cNvSpPr txBox="1">
            <a:spLocks noGrp="1"/>
          </p:cNvSpPr>
          <p:nvPr>
            <p:ph type="subTitle" idx="3"/>
          </p:nvPr>
        </p:nvSpPr>
        <p:spPr>
          <a:xfrm>
            <a:off x="13911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8" name="Google Shape;218;p13">
            <a:hlinkClick r:id="" action="ppaction://noaction"/>
          </p:cNvPr>
          <p:cNvSpPr txBox="1">
            <a:spLocks noGrp="1"/>
          </p:cNvSpPr>
          <p:nvPr>
            <p:ph type="subTitle" idx="4"/>
          </p:nvPr>
        </p:nvSpPr>
        <p:spPr>
          <a:xfrm>
            <a:off x="39057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9" name="Google Shape;219;p13">
            <a:hlinkClick r:id="rId3" action="ppaction://hlinksldjump"/>
          </p:cNvPr>
          <p:cNvSpPr txBox="1">
            <a:spLocks noGrp="1"/>
          </p:cNvSpPr>
          <p:nvPr>
            <p:ph type="subTitle" idx="5"/>
          </p:nvPr>
        </p:nvSpPr>
        <p:spPr>
          <a:xfrm>
            <a:off x="13911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0" name="Google Shape;220;p13">
            <a:hlinkClick r:id="" action="ppaction://noaction"/>
          </p:cNvPr>
          <p:cNvSpPr txBox="1">
            <a:spLocks noGrp="1"/>
          </p:cNvSpPr>
          <p:nvPr>
            <p:ph type="subTitle" idx="6"/>
          </p:nvPr>
        </p:nvSpPr>
        <p:spPr>
          <a:xfrm>
            <a:off x="39057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1" name="Google Shape;221;p13"/>
          <p:cNvSpPr txBox="1">
            <a:spLocks noGrp="1"/>
          </p:cNvSpPr>
          <p:nvPr>
            <p:ph type="subTitle" idx="7"/>
          </p:nvPr>
        </p:nvSpPr>
        <p:spPr>
          <a:xfrm>
            <a:off x="13911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2" name="Google Shape;222;p13"/>
          <p:cNvSpPr txBox="1">
            <a:spLocks noGrp="1"/>
          </p:cNvSpPr>
          <p:nvPr>
            <p:ph type="subTitle" idx="8"/>
          </p:nvPr>
        </p:nvSpPr>
        <p:spPr>
          <a:xfrm>
            <a:off x="39057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3" name="Google Shape;223;p13">
            <a:hlinkClick r:id="rId2" action="ppaction://hlinksldjump"/>
          </p:cNvPr>
          <p:cNvSpPr txBox="1">
            <a:spLocks noGrp="1"/>
          </p:cNvSpPr>
          <p:nvPr>
            <p:ph type="title" idx="9" hasCustomPrompt="1"/>
          </p:nvPr>
        </p:nvSpPr>
        <p:spPr>
          <a:xfrm>
            <a:off x="79217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4" name="Google Shape;224;p13">
            <a:hlinkClick r:id="" action="ppaction://noaction"/>
          </p:cNvPr>
          <p:cNvSpPr txBox="1">
            <a:spLocks noGrp="1"/>
          </p:cNvSpPr>
          <p:nvPr>
            <p:ph type="title" idx="13" hasCustomPrompt="1"/>
          </p:nvPr>
        </p:nvSpPr>
        <p:spPr>
          <a:xfrm>
            <a:off x="3314700"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5" name="Google Shape;225;p13">
            <a:hlinkClick r:id="rId3" action="ppaction://hlinksldjump"/>
          </p:cNvPr>
          <p:cNvSpPr txBox="1">
            <a:spLocks noGrp="1"/>
          </p:cNvSpPr>
          <p:nvPr>
            <p:ph type="title" idx="14" hasCustomPrompt="1"/>
          </p:nvPr>
        </p:nvSpPr>
        <p:spPr>
          <a:xfrm>
            <a:off x="79217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6" name="Google Shape;226;p13">
            <a:hlinkClick r:id="" action="ppaction://noaction"/>
          </p:cNvPr>
          <p:cNvSpPr txBox="1">
            <a:spLocks noGrp="1"/>
          </p:cNvSpPr>
          <p:nvPr>
            <p:ph type="title" idx="15" hasCustomPrompt="1"/>
          </p:nvPr>
        </p:nvSpPr>
        <p:spPr>
          <a:xfrm>
            <a:off x="3314700"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7" name="Google Shape;227;p13"/>
          <p:cNvSpPr txBox="1">
            <a:spLocks noGrp="1"/>
          </p:cNvSpPr>
          <p:nvPr>
            <p:ph type="subTitle" idx="16"/>
          </p:nvPr>
        </p:nvSpPr>
        <p:spPr>
          <a:xfrm>
            <a:off x="6428225"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13">
            <a:hlinkClick r:id="" action="ppaction://noaction"/>
          </p:cNvPr>
          <p:cNvSpPr txBox="1">
            <a:spLocks noGrp="1"/>
          </p:cNvSpPr>
          <p:nvPr>
            <p:ph type="subTitle" idx="17"/>
          </p:nvPr>
        </p:nvSpPr>
        <p:spPr>
          <a:xfrm>
            <a:off x="6428225"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9" name="Google Shape;229;p13">
            <a:hlinkClick r:id="rId4" action="ppaction://hlinksldjump"/>
          </p:cNvPr>
          <p:cNvSpPr txBox="1">
            <a:spLocks noGrp="1"/>
          </p:cNvSpPr>
          <p:nvPr>
            <p:ph type="subTitle" idx="18"/>
          </p:nvPr>
        </p:nvSpPr>
        <p:spPr>
          <a:xfrm>
            <a:off x="6428225"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30" name="Google Shape;230;p13"/>
          <p:cNvSpPr txBox="1">
            <a:spLocks noGrp="1"/>
          </p:cNvSpPr>
          <p:nvPr>
            <p:ph type="subTitle" idx="19"/>
          </p:nvPr>
        </p:nvSpPr>
        <p:spPr>
          <a:xfrm>
            <a:off x="6428225"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3">
            <a:hlinkClick r:id="" action="ppaction://noaction"/>
          </p:cNvPr>
          <p:cNvSpPr txBox="1">
            <a:spLocks noGrp="1"/>
          </p:cNvSpPr>
          <p:nvPr>
            <p:ph type="title" idx="20" hasCustomPrompt="1"/>
          </p:nvPr>
        </p:nvSpPr>
        <p:spPr>
          <a:xfrm>
            <a:off x="583722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2" name="Google Shape;232;p13">
            <a:hlinkClick r:id="rId4" action="ppaction://hlinksldjump"/>
          </p:cNvPr>
          <p:cNvSpPr txBox="1">
            <a:spLocks noGrp="1"/>
          </p:cNvSpPr>
          <p:nvPr>
            <p:ph type="title" idx="21" hasCustomPrompt="1"/>
          </p:nvPr>
        </p:nvSpPr>
        <p:spPr>
          <a:xfrm>
            <a:off x="583722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9">
  <p:cSld name="CUSTOM_49">
    <p:spTree>
      <p:nvGrpSpPr>
        <p:cNvPr id="1" name="Shape 1254"/>
        <p:cNvGrpSpPr/>
        <p:nvPr/>
      </p:nvGrpSpPr>
      <p:grpSpPr>
        <a:xfrm>
          <a:off x="0" y="0"/>
          <a:ext cx="0" cy="0"/>
          <a:chOff x="0" y="0"/>
          <a:chExt cx="0" cy="0"/>
        </a:xfrm>
      </p:grpSpPr>
      <p:sp>
        <p:nvSpPr>
          <p:cNvPr id="1255" name="Google Shape;1255;p5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6" name="Google Shape;1256;p51"/>
          <p:cNvSpPr/>
          <p:nvPr/>
        </p:nvSpPr>
        <p:spPr>
          <a:xfrm>
            <a:off x="-419100" y="4163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rot="4132171">
            <a:off x="6908594" y="2764384"/>
            <a:ext cx="3403944" cy="338983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0">
  <p:cSld name="CUSTOM_50">
    <p:spTree>
      <p:nvGrpSpPr>
        <p:cNvPr id="1" name="Shape 1258"/>
        <p:cNvGrpSpPr/>
        <p:nvPr/>
      </p:nvGrpSpPr>
      <p:grpSpPr>
        <a:xfrm>
          <a:off x="0" y="0"/>
          <a:ext cx="0" cy="0"/>
          <a:chOff x="0" y="0"/>
          <a:chExt cx="0" cy="0"/>
        </a:xfrm>
      </p:grpSpPr>
      <p:sp>
        <p:nvSpPr>
          <p:cNvPr id="1259" name="Google Shape;1259;p52"/>
          <p:cNvSpPr/>
          <p:nvPr/>
        </p:nvSpPr>
        <p:spPr>
          <a:xfrm rot="5400000">
            <a:off x="-2348450" y="75713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 id="2147483659" r:id="rId6"/>
    <p:sldLayoutId id="2147483684" r:id="rId7"/>
    <p:sldLayoutId id="2147483697" r:id="rId8"/>
    <p:sldLayoutId id="2147483698" r:id="rId9"/>
    <p:sldLayoutId id="2147483703" r:id="rId10"/>
    <p:sldLayoutId id="2147483707"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4.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slide" Target="slide6.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sp>
        <p:nvSpPr>
          <p:cNvPr id="2005" name="Google Shape;2005;p83"/>
          <p:cNvSpPr txBox="1">
            <a:spLocks noGrp="1"/>
          </p:cNvSpPr>
          <p:nvPr>
            <p:ph type="ctrTitle"/>
          </p:nvPr>
        </p:nvSpPr>
        <p:spPr>
          <a:xfrm>
            <a:off x="1501459" y="1001603"/>
            <a:ext cx="6577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accent2"/>
                </a:solidFill>
              </a:rPr>
              <a:t>SMART PERSONAL FINANCE MANAGER</a:t>
            </a:r>
            <a:endParaRPr dirty="0">
              <a:solidFill>
                <a:schemeClr val="accent2"/>
              </a:solidFill>
            </a:endParaRPr>
          </a:p>
        </p:txBody>
      </p:sp>
      <p:sp>
        <p:nvSpPr>
          <p:cNvPr id="2006" name="Google Shape;2006;p83"/>
          <p:cNvSpPr txBox="1">
            <a:spLocks noGrp="1"/>
          </p:cNvSpPr>
          <p:nvPr>
            <p:ph type="subTitle" idx="1"/>
          </p:nvPr>
        </p:nvSpPr>
        <p:spPr>
          <a:xfrm>
            <a:off x="5400467" y="2805508"/>
            <a:ext cx="5673585" cy="197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vi-VN" dirty="0"/>
              <a:t>	</a:t>
            </a:r>
            <a:endParaRPr lang="en-US" dirty="0" smtClean="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sz="1700" dirty="0" smtClean="0"/>
              <a:t>Ha </a:t>
            </a:r>
            <a:r>
              <a:rPr lang="en-US" sz="1700" dirty="0" err="1" smtClean="0"/>
              <a:t>Nhat</a:t>
            </a:r>
            <a:r>
              <a:rPr lang="en-US" sz="1700" dirty="0" smtClean="0"/>
              <a:t> Thai</a:t>
            </a:r>
            <a:r>
              <a:rPr lang="vi-VN" sz="1700" dirty="0"/>
              <a:t>	</a:t>
            </a:r>
            <a:r>
              <a:rPr lang="en-US" sz="1700" dirty="0" smtClean="0"/>
              <a:t>22521316</a:t>
            </a:r>
            <a:r>
              <a:rPr lang="vi-VN" dirty="0"/>
              <a:t>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02"/>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lvl="0"/>
            <a:r>
              <a:rPr lang="vi-VN" dirty="0">
                <a:solidFill>
                  <a:schemeClr val="hlink"/>
                </a:solidFill>
                <a:uFill>
                  <a:noFill/>
                </a:uFill>
              </a:rPr>
              <a:t>Relational </a:t>
            </a:r>
            <a:r>
              <a:rPr lang="en-US" dirty="0" smtClean="0">
                <a:solidFill>
                  <a:schemeClr val="hlink"/>
                </a:solidFill>
                <a:uFill>
                  <a:noFill/>
                </a:uFill>
              </a:rPr>
              <a:t>M</a:t>
            </a:r>
            <a:r>
              <a:rPr lang="vi-VN" dirty="0" smtClean="0">
                <a:solidFill>
                  <a:schemeClr val="hlink"/>
                </a:solidFill>
                <a:uFill>
                  <a:noFill/>
                </a:uFill>
              </a:rPr>
              <a:t>odel</a:t>
            </a:r>
            <a:endParaRPr dirty="0"/>
          </a:p>
        </p:txBody>
      </p:sp>
      <p:grpSp>
        <p:nvGrpSpPr>
          <p:cNvPr id="2216" name="Google Shape;2216;p102"/>
          <p:cNvGrpSpPr/>
          <p:nvPr/>
        </p:nvGrpSpPr>
        <p:grpSpPr>
          <a:xfrm>
            <a:off x="0" y="2497287"/>
            <a:ext cx="2080021" cy="2838397"/>
            <a:chOff x="1506150" y="1501000"/>
            <a:chExt cx="2080021" cy="2838397"/>
          </a:xfrm>
        </p:grpSpPr>
        <p:grpSp>
          <p:nvGrpSpPr>
            <p:cNvPr id="2217" name="Google Shape;2217;p102"/>
            <p:cNvGrpSpPr/>
            <p:nvPr/>
          </p:nvGrpSpPr>
          <p:grpSpPr>
            <a:xfrm>
              <a:off x="1506150" y="1501000"/>
              <a:ext cx="2080021" cy="2838397"/>
              <a:chOff x="1034825" y="1460000"/>
              <a:chExt cx="2080021" cy="2838397"/>
            </a:xfrm>
          </p:grpSpPr>
          <p:sp>
            <p:nvSpPr>
              <p:cNvPr id="2218" name="Google Shape;2218;p102"/>
              <p:cNvSpPr/>
              <p:nvPr/>
            </p:nvSpPr>
            <p:spPr>
              <a:xfrm>
                <a:off x="1108121" y="2003925"/>
                <a:ext cx="2006724" cy="1603148"/>
              </a:xfrm>
              <a:custGeom>
                <a:avLst/>
                <a:gdLst/>
                <a:ahLst/>
                <a:cxnLst/>
                <a:rect l="l" t="t" r="r" b="b"/>
                <a:pathLst>
                  <a:path w="36686" h="29308" extrusionOk="0">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02"/>
              <p:cNvSpPr/>
              <p:nvPr/>
            </p:nvSpPr>
            <p:spPr>
              <a:xfrm>
                <a:off x="1034825" y="3299083"/>
                <a:ext cx="2070067" cy="999314"/>
              </a:xfrm>
              <a:custGeom>
                <a:avLst/>
                <a:gdLst/>
                <a:ahLst/>
                <a:cxnLst/>
                <a:rect l="l" t="t" r="r" b="b"/>
                <a:pathLst>
                  <a:path w="37844" h="18269" extrusionOk="0">
                    <a:moveTo>
                      <a:pt x="19727" y="0"/>
                    </a:moveTo>
                    <a:cubicBezTo>
                      <a:pt x="3709" y="0"/>
                      <a:pt x="0" y="18268"/>
                      <a:pt x="0" y="18268"/>
                    </a:cubicBezTo>
                    <a:lnTo>
                      <a:pt x="37843" y="18268"/>
                    </a:lnTo>
                    <a:cubicBezTo>
                      <a:pt x="37843" y="18268"/>
                      <a:pt x="35746" y="0"/>
                      <a:pt x="197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02"/>
              <p:cNvSpPr/>
              <p:nvPr/>
            </p:nvSpPr>
            <p:spPr>
              <a:xfrm>
                <a:off x="1315813" y="2254992"/>
                <a:ext cx="325903" cy="325903"/>
              </a:xfrm>
              <a:custGeom>
                <a:avLst/>
                <a:gdLst/>
                <a:ahLst/>
                <a:cxnLst/>
                <a:rect l="l" t="t" r="r" b="b"/>
                <a:pathLst>
                  <a:path w="5958" h="5958" extrusionOk="0">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02"/>
              <p:cNvSpPr/>
              <p:nvPr/>
            </p:nvSpPr>
            <p:spPr>
              <a:xfrm>
                <a:off x="2522850" y="2254992"/>
                <a:ext cx="325957" cy="325903"/>
              </a:xfrm>
              <a:custGeom>
                <a:avLst/>
                <a:gdLst/>
                <a:ahLst/>
                <a:cxnLst/>
                <a:rect l="l" t="t" r="r" b="b"/>
                <a:pathLst>
                  <a:path w="5959" h="5958" extrusionOk="0">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02"/>
              <p:cNvSpPr/>
              <p:nvPr/>
            </p:nvSpPr>
            <p:spPr>
              <a:xfrm>
                <a:off x="1935932" y="2647347"/>
                <a:ext cx="355878" cy="567020"/>
              </a:xfrm>
              <a:custGeom>
                <a:avLst/>
                <a:gdLst/>
                <a:ahLst/>
                <a:cxnLst/>
                <a:rect l="l" t="t" r="r" b="b"/>
                <a:pathLst>
                  <a:path w="6506" h="10366" extrusionOk="0">
                    <a:moveTo>
                      <a:pt x="6019" y="0"/>
                    </a:moveTo>
                    <a:lnTo>
                      <a:pt x="852" y="700"/>
                    </a:lnTo>
                    <a:lnTo>
                      <a:pt x="1" y="10365"/>
                    </a:lnTo>
                    <a:cubicBezTo>
                      <a:pt x="1703" y="10153"/>
                      <a:pt x="4500" y="9362"/>
                      <a:pt x="6506" y="6596"/>
                    </a:cubicBezTo>
                    <a:lnTo>
                      <a:pt x="6019" y="0"/>
                    </a:lnTo>
                    <a:close/>
                  </a:path>
                </a:pathLst>
              </a:custGeom>
              <a:solidFill>
                <a:srgbClr val="4D230D"/>
              </a:solidFill>
              <a:ln w="9525" cap="flat" cmpd="sng">
                <a:solidFill>
                  <a:srgbClr val="4D23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02"/>
              <p:cNvSpPr/>
              <p:nvPr/>
            </p:nvSpPr>
            <p:spPr>
              <a:xfrm>
                <a:off x="1518636" y="1580939"/>
                <a:ext cx="1137322" cy="1364492"/>
              </a:xfrm>
              <a:custGeom>
                <a:avLst/>
                <a:gdLst/>
                <a:ahLst/>
                <a:cxnLst/>
                <a:rect l="l" t="t" r="r" b="b"/>
                <a:pathLst>
                  <a:path w="20792" h="24945" extrusionOk="0">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02"/>
              <p:cNvSpPr/>
              <p:nvPr/>
            </p:nvSpPr>
            <p:spPr>
              <a:xfrm>
                <a:off x="1916022" y="3008140"/>
                <a:ext cx="407406" cy="578617"/>
              </a:xfrm>
              <a:custGeom>
                <a:avLst/>
                <a:gdLst/>
                <a:ahLst/>
                <a:cxnLst/>
                <a:rect l="l" t="t" r="r" b="b"/>
                <a:pathLst>
                  <a:path w="7448" h="10578" extrusionOk="0">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rgbClr val="4D230D"/>
              </a:solidFill>
              <a:ln w="9525" cap="flat" cmpd="sng">
                <a:solidFill>
                  <a:srgbClr val="4D23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02"/>
              <p:cNvSpPr/>
              <p:nvPr/>
            </p:nvSpPr>
            <p:spPr>
              <a:xfrm>
                <a:off x="1799623" y="2321451"/>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02"/>
              <p:cNvSpPr/>
              <p:nvPr/>
            </p:nvSpPr>
            <p:spPr>
              <a:xfrm>
                <a:off x="2333319" y="2331461"/>
                <a:ext cx="58256"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02"/>
              <p:cNvSpPr/>
              <p:nvPr/>
            </p:nvSpPr>
            <p:spPr>
              <a:xfrm>
                <a:off x="2019074" y="2417885"/>
                <a:ext cx="71548" cy="76744"/>
              </a:xfrm>
              <a:custGeom>
                <a:avLst/>
                <a:gdLst/>
                <a:ahLst/>
                <a:cxnLst/>
                <a:rect l="l" t="t" r="r" b="b"/>
                <a:pathLst>
                  <a:path w="1308" h="1403" extrusionOk="0">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02"/>
              <p:cNvSpPr/>
              <p:nvPr/>
            </p:nvSpPr>
            <p:spPr>
              <a:xfrm>
                <a:off x="1723154" y="2506005"/>
                <a:ext cx="121434" cy="121434"/>
              </a:xfrm>
              <a:custGeom>
                <a:avLst/>
                <a:gdLst/>
                <a:ahLst/>
                <a:cxnLst/>
                <a:rect l="l" t="t" r="r" b="b"/>
                <a:pathLst>
                  <a:path w="2220" h="2220" extrusionOk="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02"/>
              <p:cNvSpPr/>
              <p:nvPr/>
            </p:nvSpPr>
            <p:spPr>
              <a:xfrm>
                <a:off x="2329982" y="2519297"/>
                <a:ext cx="121434" cy="121434"/>
              </a:xfrm>
              <a:custGeom>
                <a:avLst/>
                <a:gdLst/>
                <a:ahLst/>
                <a:cxnLst/>
                <a:rect l="l" t="t" r="r" b="b"/>
                <a:pathLst>
                  <a:path w="2220" h="2220" extrusionOk="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02"/>
              <p:cNvSpPr/>
              <p:nvPr/>
            </p:nvSpPr>
            <p:spPr>
              <a:xfrm>
                <a:off x="2030725" y="2554140"/>
                <a:ext cx="129748" cy="72095"/>
              </a:xfrm>
              <a:custGeom>
                <a:avLst/>
                <a:gdLst/>
                <a:ahLst/>
                <a:cxnLst/>
                <a:rect l="l" t="t" r="r" b="b"/>
                <a:pathLst>
                  <a:path w="2372" h="1318" extrusionOk="0">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02"/>
              <p:cNvSpPr/>
              <p:nvPr/>
            </p:nvSpPr>
            <p:spPr>
              <a:xfrm>
                <a:off x="2010760" y="2560868"/>
                <a:ext cx="159669" cy="46933"/>
              </a:xfrm>
              <a:custGeom>
                <a:avLst/>
                <a:gdLst/>
                <a:ahLst/>
                <a:cxnLst/>
                <a:rect l="l" t="t" r="r" b="b"/>
                <a:pathLst>
                  <a:path w="2919" h="858" extrusionOk="0">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02"/>
              <p:cNvSpPr/>
              <p:nvPr/>
            </p:nvSpPr>
            <p:spPr>
              <a:xfrm>
                <a:off x="2073937" y="1460000"/>
                <a:ext cx="154856" cy="138008"/>
              </a:xfrm>
              <a:custGeom>
                <a:avLst/>
                <a:gdLst/>
                <a:ahLst/>
                <a:cxnLst/>
                <a:rect l="l" t="t" r="r" b="b"/>
                <a:pathLst>
                  <a:path w="2831" h="2523" extrusionOk="0">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02"/>
              <p:cNvSpPr/>
              <p:nvPr/>
            </p:nvSpPr>
            <p:spPr>
              <a:xfrm>
                <a:off x="2361598" y="2309855"/>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02"/>
              <p:cNvSpPr/>
              <p:nvPr/>
            </p:nvSpPr>
            <p:spPr>
              <a:xfrm>
                <a:off x="1749738" y="2298204"/>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02"/>
              <p:cNvSpPr/>
              <p:nvPr/>
            </p:nvSpPr>
            <p:spPr>
              <a:xfrm>
                <a:off x="1526950" y="1581377"/>
                <a:ext cx="1143941" cy="675436"/>
              </a:xfrm>
              <a:custGeom>
                <a:avLst/>
                <a:gdLst/>
                <a:ahLst/>
                <a:cxnLst/>
                <a:rect l="l" t="t" r="r" b="b"/>
                <a:pathLst>
                  <a:path w="20913" h="12348" extrusionOk="0">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02"/>
              <p:cNvSpPr/>
              <p:nvPr/>
            </p:nvSpPr>
            <p:spPr>
              <a:xfrm>
                <a:off x="1367339" y="3493592"/>
                <a:ext cx="1493091" cy="804801"/>
              </a:xfrm>
              <a:custGeom>
                <a:avLst/>
                <a:gdLst/>
                <a:ahLst/>
                <a:cxnLst/>
                <a:rect l="l" t="t" r="r" b="b"/>
                <a:pathLst>
                  <a:path w="27296" h="14713" extrusionOk="0">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102"/>
            <p:cNvGrpSpPr/>
            <p:nvPr/>
          </p:nvGrpSpPr>
          <p:grpSpPr>
            <a:xfrm>
              <a:off x="2054677" y="2226071"/>
              <a:ext cx="982974" cy="376163"/>
              <a:chOff x="5045325" y="2081827"/>
              <a:chExt cx="761641" cy="291464"/>
            </a:xfrm>
          </p:grpSpPr>
          <p:sp>
            <p:nvSpPr>
              <p:cNvPr id="2238" name="Google Shape;2238;p102">
                <a:hlinkClick r:id="rId3" action="ppaction://hlinksldjump"/>
              </p:cNvPr>
              <p:cNvSpPr/>
              <p:nvPr/>
            </p:nvSpPr>
            <p:spPr>
              <a:xfrm>
                <a:off x="5045325" y="2081827"/>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02">
                <a:hlinkClick r:id="rId3" action="ppaction://hlinksldjump"/>
              </p:cNvPr>
              <p:cNvSpPr/>
              <p:nvPr/>
            </p:nvSpPr>
            <p:spPr>
              <a:xfrm>
                <a:off x="5514433" y="2081827"/>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02"/>
              <p:cNvSpPr/>
              <p:nvPr/>
            </p:nvSpPr>
            <p:spPr>
              <a:xfrm>
                <a:off x="5334588" y="2136002"/>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102">
            <a:hlinkClick r:id="rId4" action="ppaction://hlinksldjump"/>
          </p:cNvPr>
          <p:cNvSpPr/>
          <p:nvPr/>
        </p:nvSpPr>
        <p:spPr>
          <a:xfrm>
            <a:off x="8230988" y="310186"/>
            <a:ext cx="48785" cy="97519"/>
          </a:xfrm>
          <a:custGeom>
            <a:avLst/>
            <a:gdLst/>
            <a:ahLst/>
            <a:cxnLst/>
            <a:rect l="l" t="t" r="r" b="b"/>
            <a:pathLst>
              <a:path w="1065" h="2129" extrusionOk="0">
                <a:moveTo>
                  <a:pt x="548" y="0"/>
                </a:moveTo>
                <a:cubicBezTo>
                  <a:pt x="244" y="0"/>
                  <a:pt x="1" y="487"/>
                  <a:pt x="1" y="1064"/>
                </a:cubicBezTo>
                <a:cubicBezTo>
                  <a:pt x="1" y="1642"/>
                  <a:pt x="244" y="2128"/>
                  <a:pt x="548" y="2128"/>
                </a:cubicBezTo>
                <a:cubicBezTo>
                  <a:pt x="821" y="2128"/>
                  <a:pt x="1064" y="1642"/>
                  <a:pt x="1064" y="1064"/>
                </a:cubicBezTo>
                <a:cubicBezTo>
                  <a:pt x="1064" y="487"/>
                  <a:pt x="821"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02">
            <a:hlinkClick r:id="rId4" action="ppaction://hlinksldjump"/>
          </p:cNvPr>
          <p:cNvSpPr/>
          <p:nvPr/>
        </p:nvSpPr>
        <p:spPr>
          <a:xfrm>
            <a:off x="8751728" y="329699"/>
            <a:ext cx="47365" cy="97473"/>
          </a:xfrm>
          <a:custGeom>
            <a:avLst/>
            <a:gdLst/>
            <a:ahLst/>
            <a:cxnLst/>
            <a:rect l="l" t="t" r="r" b="b"/>
            <a:pathLst>
              <a:path w="1034" h="2128" extrusionOk="0">
                <a:moveTo>
                  <a:pt x="517" y="0"/>
                </a:moveTo>
                <a:cubicBezTo>
                  <a:pt x="213" y="0"/>
                  <a:pt x="1" y="486"/>
                  <a:pt x="1" y="1064"/>
                </a:cubicBezTo>
                <a:cubicBezTo>
                  <a:pt x="1" y="1641"/>
                  <a:pt x="213" y="2128"/>
                  <a:pt x="517" y="2128"/>
                </a:cubicBezTo>
                <a:cubicBezTo>
                  <a:pt x="791" y="2128"/>
                  <a:pt x="1034" y="1641"/>
                  <a:pt x="1034" y="1064"/>
                </a:cubicBezTo>
                <a:cubicBezTo>
                  <a:pt x="1034" y="486"/>
                  <a:pt x="79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02">
            <a:hlinkClick r:id="rId4" action="ppaction://hlinksldjump"/>
          </p:cNvPr>
          <p:cNvSpPr/>
          <p:nvPr/>
        </p:nvSpPr>
        <p:spPr>
          <a:xfrm>
            <a:off x="8714120" y="201124"/>
            <a:ext cx="171320" cy="53409"/>
          </a:xfrm>
          <a:custGeom>
            <a:avLst/>
            <a:gdLst/>
            <a:ahLst/>
            <a:cxnLst/>
            <a:rect l="l" t="t" r="r" b="b"/>
            <a:pathLst>
              <a:path w="3740" h="1166" extrusionOk="0">
                <a:moveTo>
                  <a:pt x="2033" y="0"/>
                </a:moveTo>
                <a:cubicBezTo>
                  <a:pt x="1953" y="0"/>
                  <a:pt x="1873" y="4"/>
                  <a:pt x="1794" y="11"/>
                </a:cubicBezTo>
                <a:cubicBezTo>
                  <a:pt x="1399" y="41"/>
                  <a:pt x="1065" y="193"/>
                  <a:pt x="730" y="375"/>
                </a:cubicBezTo>
                <a:cubicBezTo>
                  <a:pt x="426" y="588"/>
                  <a:pt x="183" y="862"/>
                  <a:pt x="1" y="1166"/>
                </a:cubicBezTo>
                <a:cubicBezTo>
                  <a:pt x="578" y="771"/>
                  <a:pt x="1186" y="436"/>
                  <a:pt x="1825" y="375"/>
                </a:cubicBezTo>
                <a:cubicBezTo>
                  <a:pt x="1908" y="368"/>
                  <a:pt x="1990" y="364"/>
                  <a:pt x="2071" y="364"/>
                </a:cubicBezTo>
                <a:cubicBezTo>
                  <a:pt x="2313" y="364"/>
                  <a:pt x="2546" y="398"/>
                  <a:pt x="2797" y="467"/>
                </a:cubicBezTo>
                <a:cubicBezTo>
                  <a:pt x="2949" y="497"/>
                  <a:pt x="3101" y="588"/>
                  <a:pt x="3253" y="649"/>
                </a:cubicBezTo>
                <a:cubicBezTo>
                  <a:pt x="3436" y="710"/>
                  <a:pt x="3557" y="801"/>
                  <a:pt x="3740" y="892"/>
                </a:cubicBezTo>
                <a:cubicBezTo>
                  <a:pt x="3527" y="588"/>
                  <a:pt x="3253" y="345"/>
                  <a:pt x="2888" y="193"/>
                </a:cubicBezTo>
                <a:cubicBezTo>
                  <a:pt x="2626" y="50"/>
                  <a:pt x="2326" y="0"/>
                  <a:pt x="2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02">
            <a:hlinkClick r:id="rId4" action="ppaction://hlinksldjump"/>
          </p:cNvPr>
          <p:cNvSpPr/>
          <p:nvPr/>
        </p:nvSpPr>
        <p:spPr>
          <a:xfrm>
            <a:off x="8123799" y="201583"/>
            <a:ext cx="185200" cy="51576"/>
          </a:xfrm>
          <a:custGeom>
            <a:avLst/>
            <a:gdLst/>
            <a:ahLst/>
            <a:cxnLst/>
            <a:rect l="l" t="t" r="r" b="b"/>
            <a:pathLst>
              <a:path w="4043" h="1126" extrusionOk="0">
                <a:moveTo>
                  <a:pt x="2097" y="1"/>
                </a:moveTo>
                <a:cubicBezTo>
                  <a:pt x="1702" y="1"/>
                  <a:pt x="1307" y="92"/>
                  <a:pt x="942" y="244"/>
                </a:cubicBezTo>
                <a:cubicBezTo>
                  <a:pt x="790" y="305"/>
                  <a:pt x="608" y="396"/>
                  <a:pt x="456" y="487"/>
                </a:cubicBezTo>
                <a:cubicBezTo>
                  <a:pt x="304" y="609"/>
                  <a:pt x="152" y="730"/>
                  <a:pt x="0" y="852"/>
                </a:cubicBezTo>
                <a:cubicBezTo>
                  <a:pt x="182" y="791"/>
                  <a:pt x="365" y="730"/>
                  <a:pt x="517" y="669"/>
                </a:cubicBezTo>
                <a:cubicBezTo>
                  <a:pt x="699" y="609"/>
                  <a:pt x="882" y="548"/>
                  <a:pt x="1064" y="517"/>
                </a:cubicBezTo>
                <a:cubicBezTo>
                  <a:pt x="1339" y="442"/>
                  <a:pt x="1614" y="388"/>
                  <a:pt x="1906" y="388"/>
                </a:cubicBezTo>
                <a:cubicBezTo>
                  <a:pt x="1969" y="388"/>
                  <a:pt x="2033" y="390"/>
                  <a:pt x="2097" y="396"/>
                </a:cubicBezTo>
                <a:cubicBezTo>
                  <a:pt x="2766" y="396"/>
                  <a:pt x="3465" y="639"/>
                  <a:pt x="4043" y="1125"/>
                </a:cubicBezTo>
                <a:cubicBezTo>
                  <a:pt x="3860" y="791"/>
                  <a:pt x="3587" y="517"/>
                  <a:pt x="3222" y="305"/>
                </a:cubicBezTo>
                <a:cubicBezTo>
                  <a:pt x="2888" y="122"/>
                  <a:pt x="2493" y="31"/>
                  <a:pt x="20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102"/>
          <p:cNvGrpSpPr/>
          <p:nvPr/>
        </p:nvGrpSpPr>
        <p:grpSpPr>
          <a:xfrm>
            <a:off x="8123799" y="242360"/>
            <a:ext cx="761641" cy="291464"/>
            <a:chOff x="5946975" y="2823427"/>
            <a:chExt cx="761641" cy="291464"/>
          </a:xfrm>
        </p:grpSpPr>
        <p:sp>
          <p:nvSpPr>
            <p:cNvPr id="2247" name="Google Shape;2247;p102">
              <a:hlinkClick r:id="rId3" action="ppaction://hlinksldjump"/>
            </p:cNvPr>
            <p:cNvSpPr/>
            <p:nvPr/>
          </p:nvSpPr>
          <p:spPr>
            <a:xfrm>
              <a:off x="5946975" y="2823427"/>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02">
              <a:hlinkClick r:id="rId3" action="ppaction://hlinksldjump"/>
            </p:cNvPr>
            <p:cNvSpPr/>
            <p:nvPr/>
          </p:nvSpPr>
          <p:spPr>
            <a:xfrm>
              <a:off x="6416083" y="2823427"/>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02">
              <a:hlinkClick r:id="rId3" action="ppaction://hlinksldjump"/>
            </p:cNvPr>
            <p:cNvSpPr/>
            <p:nvPr/>
          </p:nvSpPr>
          <p:spPr>
            <a:xfrm>
              <a:off x="6236238" y="2877602"/>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27FB32A-0130-8641-8C4C-C595E90EAE35}"/>
              </a:ext>
            </a:extLst>
          </p:cNvPr>
          <p:cNvSpPr txBox="1"/>
          <p:nvPr/>
        </p:nvSpPr>
        <p:spPr>
          <a:xfrm>
            <a:off x="2309288" y="1584116"/>
            <a:ext cx="7717500" cy="1708160"/>
          </a:xfrm>
          <a:prstGeom prst="rect">
            <a:avLst/>
          </a:prstGeom>
          <a:noFill/>
        </p:spPr>
        <p:txBody>
          <a:bodyPr wrap="square" rtlCol="0">
            <a:spAutoFit/>
          </a:bodyPr>
          <a:lstStyle/>
          <a:p>
            <a:pPr>
              <a:lnSpc>
                <a:spcPct val="150000"/>
              </a:lnSpc>
            </a:pPr>
            <a:r>
              <a:rPr lang="vi-VN" dirty="0" smtClean="0">
                <a:latin typeface="Manjari" panose="020B0604020202020204" charset="0"/>
                <a:cs typeface="Manjari" panose="020B0604020202020204" charset="0"/>
              </a:rPr>
              <a:t>User(</a:t>
            </a:r>
            <a:r>
              <a:rPr lang="vi-VN" b="1" u="sng" dirty="0" smtClean="0">
                <a:latin typeface="Manjari" panose="020B0604020202020204" charset="0"/>
                <a:cs typeface="Manjari" panose="020B0604020202020204" charset="0"/>
              </a:rPr>
              <a:t>User</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Fullname, Gender, Email, Password).</a:t>
            </a:r>
          </a:p>
          <a:p>
            <a:pPr>
              <a:lnSpc>
                <a:spcPct val="150000"/>
              </a:lnSpc>
            </a:pPr>
            <a:r>
              <a:rPr lang="vi-VN" dirty="0" smtClean="0">
                <a:latin typeface="Manjari" panose="020B0604020202020204" charset="0"/>
                <a:cs typeface="Manjari" panose="020B0604020202020204" charset="0"/>
              </a:rPr>
              <a:t>ExpensesType(</a:t>
            </a:r>
            <a:r>
              <a:rPr lang="vi-VN" b="1" u="sng" dirty="0" smtClean="0">
                <a:latin typeface="Manjari" panose="020B0604020202020204" charset="0"/>
                <a:cs typeface="Manjari" panose="020B0604020202020204" charset="0"/>
              </a:rPr>
              <a:t>ExType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NameExType,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isActive).</a:t>
            </a:r>
          </a:p>
          <a:p>
            <a:pPr>
              <a:lnSpc>
                <a:spcPct val="150000"/>
              </a:lnSpc>
            </a:pPr>
            <a:r>
              <a:rPr lang="vi-VN" dirty="0" smtClean="0">
                <a:latin typeface="Manjari" panose="020B0604020202020204" charset="0"/>
                <a:cs typeface="Manjari" panose="020B0604020202020204" charset="0"/>
              </a:rPr>
              <a:t>Expense(</a:t>
            </a:r>
            <a:r>
              <a:rPr lang="vi-VN" b="1" u="sng" dirty="0" smtClean="0">
                <a:latin typeface="Manjari" panose="020B0604020202020204" charset="0"/>
                <a:cs typeface="Manjari" panose="020B0604020202020204" charset="0"/>
              </a:rPr>
              <a:t>Expenses</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Exdate, Money, Note,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ExTypeId).</a:t>
            </a:r>
          </a:p>
          <a:p>
            <a:pPr>
              <a:lnSpc>
                <a:spcPct val="150000"/>
              </a:lnSpc>
            </a:pPr>
            <a:r>
              <a:rPr lang="vi-VN" dirty="0" smtClean="0">
                <a:latin typeface="Manjari" panose="020B0604020202020204" charset="0"/>
                <a:cs typeface="Manjari" panose="020B0604020202020204" charset="0"/>
              </a:rPr>
              <a:t>IncomeType(</a:t>
            </a:r>
            <a:r>
              <a:rPr lang="vi-VN" b="1" u="sng" dirty="0" smtClean="0">
                <a:latin typeface="Manjari" panose="020B0604020202020204" charset="0"/>
                <a:cs typeface="Manjari" panose="020B0604020202020204" charset="0"/>
              </a:rPr>
              <a:t>InType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NameInType,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isActive).</a:t>
            </a:r>
          </a:p>
          <a:p>
            <a:pPr>
              <a:lnSpc>
                <a:spcPct val="150000"/>
              </a:lnSpc>
            </a:pPr>
            <a:r>
              <a:rPr lang="vi-VN" dirty="0" smtClean="0">
                <a:latin typeface="Manjari" panose="020B0604020202020204" charset="0"/>
                <a:cs typeface="Manjari" panose="020B0604020202020204" charset="0"/>
              </a:rPr>
              <a:t>Income(</a:t>
            </a:r>
            <a:r>
              <a:rPr lang="vi-VN" b="1" u="sng" dirty="0" smtClean="0">
                <a:latin typeface="Manjari" panose="020B0604020202020204" charset="0"/>
                <a:cs typeface="Manjari" panose="020B0604020202020204" charset="0"/>
              </a:rPr>
              <a:t>Income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Indate, Money, Note,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InType</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a:t>
            </a:r>
            <a:endParaRPr lang="en-US" dirty="0">
              <a:latin typeface="Manjari" panose="020B0604020202020204" charset="0"/>
              <a:cs typeface="Manjari"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6"/>
                                        </p:tgtEl>
                                        <p:attrNameLst>
                                          <p:attrName>style.visibility</p:attrName>
                                        </p:attrNameLst>
                                      </p:cBhvr>
                                      <p:to>
                                        <p:strVal val="visible"/>
                                      </p:to>
                                    </p:set>
                                    <p:animEffect transition="in" filter="fade">
                                      <p:cBhvr>
                                        <p:cTn id="7" dur="1000"/>
                                        <p:tgtEl>
                                          <p:spTgt spid="2216"/>
                                        </p:tgtEl>
                                      </p:cBhvr>
                                    </p:animEffect>
                                  </p:childTnLst>
                                </p:cTn>
                              </p:par>
                              <p:par>
                                <p:cTn id="8" presetID="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additive="base">
                                        <p:cTn id="1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additive="base">
                                        <p:cTn id="1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 calcmode="lin" valueType="num">
                                      <p:cBhvr additive="base">
                                        <p:cTn id="2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78" name="Google Shape;2278;p10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lvl="0"/>
            <a:r>
              <a:rPr lang="en-US" dirty="0"/>
              <a:t>Relational Schema diagram</a:t>
            </a:r>
            <a:endParaRPr dirty="0"/>
          </a:p>
        </p:txBody>
      </p:sp>
      <p:sp>
        <p:nvSpPr>
          <p:cNvPr id="2291" name="Google Shape;2291;p103"/>
          <p:cNvSpPr/>
          <p:nvPr/>
        </p:nvSpPr>
        <p:spPr>
          <a:xfrm rot="-7977666">
            <a:off x="7744920" y="316856"/>
            <a:ext cx="1233331" cy="1183416"/>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F989A0E-FB29-78E3-B6D1-26D5DCF9E2D6}"/>
              </a:ext>
            </a:extLst>
          </p:cNvPr>
          <p:cNvPicPr>
            <a:picLocks noChangeAspect="1"/>
          </p:cNvPicPr>
          <p:nvPr/>
        </p:nvPicPr>
        <p:blipFill>
          <a:blip r:embed="rId3"/>
          <a:stretch>
            <a:fillRect/>
          </a:stretch>
        </p:blipFill>
        <p:spPr>
          <a:xfrm>
            <a:off x="2128983" y="1138866"/>
            <a:ext cx="4886034" cy="371960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2064503"/>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uFill>
                  <a:noFill/>
                </a:uFill>
              </a:rPr>
              <a:t>Oracle Connect</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05</a:t>
            </a:r>
            <a:endParaRPr dirty="0"/>
          </a:p>
        </p:txBody>
      </p:sp>
      <p:sp>
        <p:nvSpPr>
          <p:cNvPr id="2126" name="Google Shape;2126;p99"/>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315" name="Google Shape;2315;p10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Extentions </a:t>
            </a:r>
            <a:r>
              <a:rPr lang="en-US" dirty="0" smtClean="0"/>
              <a:t>and</a:t>
            </a:r>
            <a:r>
              <a:rPr lang="vi-VN" dirty="0" smtClean="0"/>
              <a:t> </a:t>
            </a:r>
            <a:r>
              <a:rPr lang="vi-VN" dirty="0"/>
              <a:t>Packet</a:t>
            </a:r>
            <a:endParaRPr dirty="0"/>
          </a:p>
        </p:txBody>
      </p:sp>
      <p:sp>
        <p:nvSpPr>
          <p:cNvPr id="2328" name="Google Shape;2328;p104"/>
          <p:cNvSpPr/>
          <p:nvPr/>
        </p:nvSpPr>
        <p:spPr>
          <a:xfrm>
            <a:off x="7814864" y="100564"/>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A696CFD-D674-4B64-40A8-3573753390E7}"/>
              </a:ext>
            </a:extLst>
          </p:cNvPr>
          <p:cNvPicPr>
            <a:picLocks noChangeAspect="1"/>
          </p:cNvPicPr>
          <p:nvPr/>
        </p:nvPicPr>
        <p:blipFill>
          <a:blip r:embed="rId3"/>
          <a:stretch>
            <a:fillRect/>
          </a:stretch>
        </p:blipFill>
        <p:spPr>
          <a:xfrm>
            <a:off x="1171091" y="1246251"/>
            <a:ext cx="6801818" cy="955963"/>
          </a:xfrm>
          <a:prstGeom prst="rect">
            <a:avLst/>
          </a:prstGeom>
        </p:spPr>
      </p:pic>
      <p:pic>
        <p:nvPicPr>
          <p:cNvPr id="5" name="Picture 4">
            <a:extLst>
              <a:ext uri="{FF2B5EF4-FFF2-40B4-BE49-F238E27FC236}">
                <a16:creationId xmlns:a16="http://schemas.microsoft.com/office/drawing/2014/main" id="{FC6A0691-7411-8858-C597-9737D1F687D2}"/>
              </a:ext>
            </a:extLst>
          </p:cNvPr>
          <p:cNvPicPr>
            <a:picLocks noChangeAspect="1"/>
          </p:cNvPicPr>
          <p:nvPr/>
        </p:nvPicPr>
        <p:blipFill>
          <a:blip r:embed="rId4"/>
          <a:stretch>
            <a:fillRect/>
          </a:stretch>
        </p:blipFill>
        <p:spPr>
          <a:xfrm>
            <a:off x="4961306" y="2383940"/>
            <a:ext cx="3469444" cy="2134595"/>
          </a:xfrm>
          <a:prstGeom prst="rect">
            <a:avLst/>
          </a:prstGeom>
        </p:spPr>
      </p:pic>
      <p:pic>
        <p:nvPicPr>
          <p:cNvPr id="7" name="Picture 6">
            <a:extLst>
              <a:ext uri="{FF2B5EF4-FFF2-40B4-BE49-F238E27FC236}">
                <a16:creationId xmlns:a16="http://schemas.microsoft.com/office/drawing/2014/main" id="{1D8246F4-0F35-D97B-698A-C9B59148EEF6}"/>
              </a:ext>
            </a:extLst>
          </p:cNvPr>
          <p:cNvPicPr>
            <a:picLocks noChangeAspect="1"/>
          </p:cNvPicPr>
          <p:nvPr/>
        </p:nvPicPr>
        <p:blipFill>
          <a:blip r:embed="rId5"/>
          <a:stretch>
            <a:fillRect/>
          </a:stretch>
        </p:blipFill>
        <p:spPr>
          <a:xfrm>
            <a:off x="913238" y="2383940"/>
            <a:ext cx="3658762" cy="2194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nodeType="clickEffect">
                                  <p:stCondLst>
                                    <p:cond delay="0"/>
                                  </p:stCondLst>
                                  <p:childTnLst>
                                    <p:animEffect transition="out" filter="barn(inVertic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p143"/>
          <p:cNvSpPr txBox="1">
            <a:spLocks noGrp="1"/>
          </p:cNvSpPr>
          <p:nvPr>
            <p:ph type="title"/>
          </p:nvPr>
        </p:nvSpPr>
        <p:spPr>
          <a:xfrm>
            <a:off x="2019297" y="2005029"/>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t>Demo </a:t>
            </a:r>
            <a:r>
              <a:rPr lang="en-US" dirty="0" smtClean="0"/>
              <a:t>P</a:t>
            </a:r>
            <a:r>
              <a:rPr lang="vi-VN" dirty="0" smtClean="0"/>
              <a:t>rogram</a:t>
            </a:r>
            <a:endParaRPr lang="vi-VN" dirty="0"/>
          </a:p>
        </p:txBody>
      </p:sp>
      <p:sp>
        <p:nvSpPr>
          <p:cNvPr id="2947" name="Google Shape;2947;p143"/>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2948" name="Google Shape;2948;p143"/>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7"/>
                                        </p:tgtEl>
                                        <p:attrNameLst>
                                          <p:attrName>style.visibility</p:attrName>
                                        </p:attrNameLst>
                                      </p:cBhvr>
                                      <p:to>
                                        <p:strVal val="visible"/>
                                      </p:to>
                                    </p:set>
                                    <p:animEffect transition="in" filter="fade">
                                      <p:cBhvr>
                                        <p:cTn id="7" dur="1000"/>
                                        <p:tgtEl>
                                          <p:spTgt spid="29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46"/>
                                        </p:tgtEl>
                                        <p:attrNameLst>
                                          <p:attrName>style.visibility</p:attrName>
                                        </p:attrNameLst>
                                      </p:cBhvr>
                                      <p:to>
                                        <p:strVal val="visible"/>
                                      </p:to>
                                    </p:set>
                                    <p:animEffect transition="in" filter="fade">
                                      <p:cBhvr>
                                        <p:cTn id="11" dur="1000"/>
                                        <p:tgtEl>
                                          <p:spTgt spid="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65608521679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582" y="284278"/>
            <a:ext cx="8610600" cy="4572000"/>
          </a:xfrm>
          <a:prstGeom prst="rect">
            <a:avLst/>
          </a:prstGeom>
        </p:spPr>
      </p:pic>
    </p:spTree>
    <p:extLst>
      <p:ext uri="{BB962C8B-B14F-4D97-AF65-F5344CB8AC3E}">
        <p14:creationId xmlns:p14="http://schemas.microsoft.com/office/powerpoint/2010/main" val="1994370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6560770804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727" y="291712"/>
            <a:ext cx="8915400" cy="4572000"/>
          </a:xfrm>
          <a:prstGeom prst="rect">
            <a:avLst/>
          </a:prstGeom>
        </p:spPr>
      </p:pic>
    </p:spTree>
    <p:extLst>
      <p:ext uri="{BB962C8B-B14F-4D97-AF65-F5344CB8AC3E}">
        <p14:creationId xmlns:p14="http://schemas.microsoft.com/office/powerpoint/2010/main" val="2088445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156"/>
          <p:cNvSpPr txBox="1">
            <a:spLocks noGrp="1"/>
          </p:cNvSpPr>
          <p:nvPr>
            <p:ph type="title"/>
          </p:nvPr>
        </p:nvSpPr>
        <p:spPr>
          <a:xfrm>
            <a:off x="1388100" y="1557450"/>
            <a:ext cx="6367800" cy="20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Thanks </a:t>
            </a:r>
            <a:r>
              <a:rPr lang="en-US" dirty="0" smtClean="0"/>
              <a:t>Y</a:t>
            </a:r>
            <a:r>
              <a:rPr lang="vi-VN" dirty="0" smtClean="0"/>
              <a:t>ou </a:t>
            </a:r>
            <a:r>
              <a:rPr lang="en-US" dirty="0"/>
              <a:t>V</a:t>
            </a:r>
            <a:r>
              <a:rPr lang="vi-VN" dirty="0" smtClean="0"/>
              <a:t>ery </a:t>
            </a:r>
            <a:r>
              <a:rPr lang="en-US" dirty="0"/>
              <a:t>m</a:t>
            </a:r>
            <a:r>
              <a:rPr lang="vi-VN" dirty="0" smtClean="0"/>
              <a:t>uch</a:t>
            </a:r>
            <a:r>
              <a:rPr lang="vi-VN" dirty="0"/>
              <a:t>!</a:t>
            </a:r>
            <a:endParaRPr dirty="0"/>
          </a:p>
        </p:txBody>
      </p:sp>
      <p:sp>
        <p:nvSpPr>
          <p:cNvPr id="2" name="Rectangle 1"/>
          <p:cNvSpPr/>
          <p:nvPr/>
        </p:nvSpPr>
        <p:spPr>
          <a:xfrm>
            <a:off x="2598184" y="4410213"/>
            <a:ext cx="4375045" cy="369332"/>
          </a:xfrm>
          <a:prstGeom prst="rect">
            <a:avLst/>
          </a:prstGeom>
        </p:spPr>
        <p:txBody>
          <a:bodyPr wrap="square">
            <a:spAutoFit/>
          </a:bodyPr>
          <a:lstStyle/>
          <a:p>
            <a:r>
              <a:rPr lang="en-US" sz="1800" dirty="0"/>
              <a:t>https://github.com/nhatthaiuit/DBMS.git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6"/>
                                        </p:tgtEl>
                                        <p:attrNameLst>
                                          <p:attrName>style.visibility</p:attrName>
                                        </p:attrNameLst>
                                      </p:cBhvr>
                                      <p:to>
                                        <p:strVal val="visible"/>
                                      </p:to>
                                    </p:set>
                                    <p:animEffect transition="in" filter="fade">
                                      <p:cBhvr>
                                        <p:cTn id="7" dur="1000"/>
                                        <p:tgtEl>
                                          <p:spTgt spid="3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9" name="Google Shape;2019;p8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Table of Contents</a:t>
            </a:r>
            <a:endParaRPr dirty="0"/>
          </a:p>
        </p:txBody>
      </p:sp>
      <p:sp>
        <p:nvSpPr>
          <p:cNvPr id="2020" name="Google Shape;2020;p85">
            <a:hlinkClick r:id="rId3" action="ppaction://hlinksldjump"/>
          </p:cNvPr>
          <p:cNvSpPr txBox="1">
            <a:spLocks noGrp="1"/>
          </p:cNvSpPr>
          <p:nvPr>
            <p:ph type="subTitle" idx="3"/>
          </p:nvPr>
        </p:nvSpPr>
        <p:spPr>
          <a:xfrm>
            <a:off x="1391100" y="1434475"/>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solidFill>
                  <a:schemeClr val="hlink"/>
                </a:solidFill>
                <a:uFill>
                  <a:noFill/>
                </a:uFill>
              </a:rPr>
              <a:t>Purpose</a:t>
            </a:r>
            <a:endParaRPr dirty="0"/>
          </a:p>
        </p:txBody>
      </p:sp>
      <p:sp>
        <p:nvSpPr>
          <p:cNvPr id="2021" name="Google Shape;2021;p85">
            <a:hlinkClick r:id="" action="ppaction://noaction"/>
          </p:cNvPr>
          <p:cNvSpPr txBox="1">
            <a:spLocks noGrp="1"/>
          </p:cNvSpPr>
          <p:nvPr>
            <p:ph type="subTitle" idx="4"/>
          </p:nvPr>
        </p:nvSpPr>
        <p:spPr>
          <a:xfrm>
            <a:off x="3905700" y="1434475"/>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Entity-Relationship Diagram</a:t>
            </a:r>
            <a:endParaRPr dirty="0"/>
          </a:p>
        </p:txBody>
      </p:sp>
      <p:sp>
        <p:nvSpPr>
          <p:cNvPr id="2022" name="Google Shape;2022;p85">
            <a:hlinkClick r:id="rId4" action="ppaction://hlinksldjump"/>
          </p:cNvPr>
          <p:cNvSpPr txBox="1">
            <a:spLocks noGrp="1"/>
          </p:cNvSpPr>
          <p:nvPr>
            <p:ph type="subTitle" idx="5"/>
          </p:nvPr>
        </p:nvSpPr>
        <p:spPr>
          <a:xfrm>
            <a:off x="1391100" y="2992287"/>
            <a:ext cx="1850188"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Problem </a:t>
            </a:r>
            <a:r>
              <a:rPr lang="en-US" dirty="0" smtClean="0">
                <a:uFill>
                  <a:noFill/>
                </a:uFill>
              </a:rPr>
              <a:t>D</a:t>
            </a:r>
            <a:r>
              <a:rPr lang="vi-VN" dirty="0" smtClean="0">
                <a:uFill>
                  <a:noFill/>
                </a:uFill>
              </a:rPr>
              <a:t>escription</a:t>
            </a:r>
            <a:endParaRPr dirty="0"/>
          </a:p>
        </p:txBody>
      </p:sp>
      <p:sp>
        <p:nvSpPr>
          <p:cNvPr id="2023" name="Google Shape;2023;p85">
            <a:hlinkClick r:id="" action="ppaction://noaction"/>
          </p:cNvPr>
          <p:cNvSpPr txBox="1">
            <a:spLocks noGrp="1"/>
          </p:cNvSpPr>
          <p:nvPr>
            <p:ph type="subTitle" idx="6"/>
          </p:nvPr>
        </p:nvSpPr>
        <p:spPr>
          <a:xfrm>
            <a:off x="3905699" y="2992287"/>
            <a:ext cx="1931525"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solidFill>
                  <a:schemeClr val="hlink"/>
                </a:solidFill>
                <a:uFill>
                  <a:noFill/>
                </a:uFill>
              </a:rPr>
              <a:t>Relational </a:t>
            </a:r>
            <a:r>
              <a:rPr lang="en-US" dirty="0" smtClean="0">
                <a:solidFill>
                  <a:schemeClr val="hlink"/>
                </a:solidFill>
                <a:uFill>
                  <a:noFill/>
                </a:uFill>
              </a:rPr>
              <a:t>M</a:t>
            </a:r>
            <a:r>
              <a:rPr lang="vi-VN" dirty="0" smtClean="0">
                <a:solidFill>
                  <a:schemeClr val="hlink"/>
                </a:solidFill>
                <a:uFill>
                  <a:noFill/>
                </a:uFill>
              </a:rPr>
              <a:t>odel </a:t>
            </a:r>
            <a:r>
              <a:rPr lang="vi-VN" dirty="0">
                <a:solidFill>
                  <a:schemeClr val="hlink"/>
                </a:solidFill>
                <a:uFill>
                  <a:noFill/>
                </a:uFill>
              </a:rPr>
              <a:t>and </a:t>
            </a:r>
            <a:r>
              <a:rPr lang="en-US" dirty="0" smtClean="0">
                <a:solidFill>
                  <a:schemeClr val="hlink"/>
                </a:solidFill>
                <a:uFill>
                  <a:noFill/>
                </a:uFill>
              </a:rPr>
              <a:t>D</a:t>
            </a:r>
            <a:r>
              <a:rPr lang="vi-VN" dirty="0" smtClean="0">
                <a:solidFill>
                  <a:schemeClr val="hlink"/>
                </a:solidFill>
                <a:uFill>
                  <a:noFill/>
                </a:uFill>
              </a:rPr>
              <a:t>iagram</a:t>
            </a:r>
            <a:endParaRPr dirty="0"/>
          </a:p>
        </p:txBody>
      </p:sp>
      <p:sp>
        <p:nvSpPr>
          <p:cNvPr id="2026" name="Google Shape;2026;p85">
            <a:hlinkClick r:id="rId3" action="ppaction://hlinksldjump"/>
          </p:cNvPr>
          <p:cNvSpPr txBox="1">
            <a:spLocks noGrp="1"/>
          </p:cNvSpPr>
          <p:nvPr>
            <p:ph type="title" idx="9"/>
          </p:nvPr>
        </p:nvSpPr>
        <p:spPr>
          <a:xfrm>
            <a:off x="79217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3" action="ppaction://hlinksldjump"/>
              </a:rPr>
              <a:t>01</a:t>
            </a:r>
            <a:endParaRPr/>
          </a:p>
        </p:txBody>
      </p:sp>
      <p:sp>
        <p:nvSpPr>
          <p:cNvPr id="2027" name="Google Shape;2027;p85">
            <a:hlinkClick r:id="" action="ppaction://noaction"/>
          </p:cNvPr>
          <p:cNvSpPr txBox="1">
            <a:spLocks noGrp="1"/>
          </p:cNvSpPr>
          <p:nvPr>
            <p:ph type="title" idx="13"/>
          </p:nvPr>
        </p:nvSpPr>
        <p:spPr>
          <a:xfrm>
            <a:off x="3314700"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03</a:t>
            </a:r>
            <a:endParaRPr/>
          </a:p>
        </p:txBody>
      </p:sp>
      <p:sp>
        <p:nvSpPr>
          <p:cNvPr id="2028" name="Google Shape;2028;p85">
            <a:hlinkClick r:id="rId4" action="ppaction://hlinksldjump"/>
          </p:cNvPr>
          <p:cNvSpPr txBox="1">
            <a:spLocks noGrp="1"/>
          </p:cNvSpPr>
          <p:nvPr>
            <p:ph type="title" idx="14"/>
          </p:nvPr>
        </p:nvSpPr>
        <p:spPr>
          <a:xfrm>
            <a:off x="79217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4" action="ppaction://hlinksldjump"/>
              </a:rPr>
              <a:t>02</a:t>
            </a:r>
            <a:endParaRPr/>
          </a:p>
        </p:txBody>
      </p:sp>
      <p:sp>
        <p:nvSpPr>
          <p:cNvPr id="2029" name="Google Shape;2029;p85">
            <a:hlinkClick r:id="" action="ppaction://noaction"/>
          </p:cNvPr>
          <p:cNvSpPr txBox="1">
            <a:spLocks noGrp="1"/>
          </p:cNvSpPr>
          <p:nvPr>
            <p:ph type="title" idx="15"/>
          </p:nvPr>
        </p:nvSpPr>
        <p:spPr>
          <a:xfrm>
            <a:off x="3314700"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accent1"/>
                </a:solidFill>
                <a:uFill>
                  <a:noFill/>
                </a:uFill>
                <a:hlinkClick r:id="" action="ppaction://noaction">
                  <a:extLst>
                    <a:ext uri="{A12FA001-AC4F-418D-AE19-62706E023703}">
                      <ahyp:hlinkClr xmlns:ahyp="http://schemas.microsoft.com/office/drawing/2018/hyperlinkcolor" xmlns="" val="tx"/>
                    </a:ext>
                  </a:extLst>
                </a:hlinkClick>
              </a:rPr>
              <a:t>04</a:t>
            </a:r>
            <a:endParaRPr>
              <a:solidFill>
                <a:schemeClr val="accent1"/>
              </a:solidFill>
            </a:endParaRPr>
          </a:p>
        </p:txBody>
      </p:sp>
      <p:sp>
        <p:nvSpPr>
          <p:cNvPr id="2031" name="Google Shape;2031;p85">
            <a:hlinkClick r:id="" action="ppaction://noaction"/>
          </p:cNvPr>
          <p:cNvSpPr txBox="1">
            <a:spLocks noGrp="1"/>
          </p:cNvSpPr>
          <p:nvPr>
            <p:ph type="subTitle" idx="17"/>
          </p:nvPr>
        </p:nvSpPr>
        <p:spPr>
          <a:xfrm>
            <a:off x="6428224" y="1434475"/>
            <a:ext cx="2225121"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Oracle Connect</a:t>
            </a:r>
            <a:endParaRPr dirty="0"/>
          </a:p>
        </p:txBody>
      </p:sp>
      <p:sp>
        <p:nvSpPr>
          <p:cNvPr id="2032" name="Google Shape;2032;p85">
            <a:hlinkClick r:id="rId5" action="ppaction://hlinksldjump"/>
          </p:cNvPr>
          <p:cNvSpPr txBox="1">
            <a:spLocks noGrp="1"/>
          </p:cNvSpPr>
          <p:nvPr>
            <p:ph type="subTitle" idx="18"/>
          </p:nvPr>
        </p:nvSpPr>
        <p:spPr>
          <a:xfrm>
            <a:off x="6428225" y="2992287"/>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t>Demo </a:t>
            </a:r>
            <a:r>
              <a:rPr lang="en-US" dirty="0" smtClean="0"/>
              <a:t>P</a:t>
            </a:r>
            <a:r>
              <a:rPr lang="vi-VN" dirty="0" smtClean="0"/>
              <a:t>rogram</a:t>
            </a:r>
            <a:endParaRPr dirty="0"/>
          </a:p>
        </p:txBody>
      </p:sp>
      <p:sp>
        <p:nvSpPr>
          <p:cNvPr id="2034" name="Google Shape;2034;p85">
            <a:hlinkClick r:id="" action="ppaction://noaction"/>
          </p:cNvPr>
          <p:cNvSpPr txBox="1">
            <a:spLocks noGrp="1"/>
          </p:cNvSpPr>
          <p:nvPr>
            <p:ph type="title" idx="20"/>
          </p:nvPr>
        </p:nvSpPr>
        <p:spPr>
          <a:xfrm>
            <a:off x="583722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05</a:t>
            </a:r>
            <a:endParaRPr/>
          </a:p>
        </p:txBody>
      </p:sp>
      <p:sp>
        <p:nvSpPr>
          <p:cNvPr id="2035" name="Google Shape;2035;p85">
            <a:hlinkClick r:id="rId5" action="ppaction://hlinksldjump"/>
          </p:cNvPr>
          <p:cNvSpPr txBox="1">
            <a:spLocks noGrp="1"/>
          </p:cNvSpPr>
          <p:nvPr>
            <p:ph type="title" idx="21"/>
          </p:nvPr>
        </p:nvSpPr>
        <p:spPr>
          <a:xfrm>
            <a:off x="583722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5" action="ppaction://hlinksldjump"/>
              </a:rPr>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6"/>
                                        </p:tgtEl>
                                        <p:attrNameLst>
                                          <p:attrName>style.visibility</p:attrName>
                                        </p:attrNameLst>
                                      </p:cBhvr>
                                      <p:to>
                                        <p:strVal val="visible"/>
                                      </p:to>
                                    </p:set>
                                    <p:animEffect transition="in" filter="fade">
                                      <p:cBhvr>
                                        <p:cTn id="7" dur="1000"/>
                                        <p:tgtEl>
                                          <p:spTgt spid="20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28"/>
                                        </p:tgtEl>
                                        <p:attrNameLst>
                                          <p:attrName>style.visibility</p:attrName>
                                        </p:attrNameLst>
                                      </p:cBhvr>
                                      <p:to>
                                        <p:strVal val="visible"/>
                                      </p:to>
                                    </p:set>
                                    <p:animEffect transition="in" filter="fade">
                                      <p:cBhvr>
                                        <p:cTn id="11" dur="1000"/>
                                        <p:tgtEl>
                                          <p:spTgt spid="20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27"/>
                                        </p:tgtEl>
                                        <p:attrNameLst>
                                          <p:attrName>style.visibility</p:attrName>
                                        </p:attrNameLst>
                                      </p:cBhvr>
                                      <p:to>
                                        <p:strVal val="visible"/>
                                      </p:to>
                                    </p:set>
                                    <p:animEffect transition="in" filter="fade">
                                      <p:cBhvr>
                                        <p:cTn id="15" dur="1000"/>
                                        <p:tgtEl>
                                          <p:spTgt spid="20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29"/>
                                        </p:tgtEl>
                                        <p:attrNameLst>
                                          <p:attrName>style.visibility</p:attrName>
                                        </p:attrNameLst>
                                      </p:cBhvr>
                                      <p:to>
                                        <p:strVal val="visible"/>
                                      </p:to>
                                    </p:set>
                                    <p:animEffect transition="in" filter="fade">
                                      <p:cBhvr>
                                        <p:cTn id="19" dur="1000"/>
                                        <p:tgtEl>
                                          <p:spTgt spid="202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034"/>
                                        </p:tgtEl>
                                        <p:attrNameLst>
                                          <p:attrName>style.visibility</p:attrName>
                                        </p:attrNameLst>
                                      </p:cBhvr>
                                      <p:to>
                                        <p:strVal val="visible"/>
                                      </p:to>
                                    </p:set>
                                    <p:animEffect transition="in" filter="fade">
                                      <p:cBhvr>
                                        <p:cTn id="23" dur="1000"/>
                                        <p:tgtEl>
                                          <p:spTgt spid="203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035"/>
                                        </p:tgtEl>
                                        <p:attrNameLst>
                                          <p:attrName>style.visibility</p:attrName>
                                        </p:attrNameLst>
                                      </p:cBhvr>
                                      <p:to>
                                        <p:strVal val="visible"/>
                                      </p:to>
                                    </p:set>
                                    <p:animEffect transition="in" filter="fade">
                                      <p:cBhvr>
                                        <p:cTn id="27" dur="1000"/>
                                        <p:tgtEl>
                                          <p:spTgt spid="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9"/>
        <p:cNvGrpSpPr/>
        <p:nvPr/>
      </p:nvGrpSpPr>
      <p:grpSpPr>
        <a:xfrm>
          <a:off x="0" y="0"/>
          <a:ext cx="0" cy="0"/>
          <a:chOff x="0" y="0"/>
          <a:chExt cx="0" cy="0"/>
        </a:xfrm>
      </p:grpSpPr>
      <p:sp>
        <p:nvSpPr>
          <p:cNvPr id="2090" name="Google Shape;2090;p92"/>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solidFill>
                  <a:schemeClr val="hlink"/>
                </a:solidFill>
                <a:uFill>
                  <a:noFill/>
                </a:uFill>
              </a:rPr>
              <a:t>Purpose</a:t>
            </a:r>
            <a:endParaRPr lang="vi-VN" dirty="0"/>
          </a:p>
        </p:txBody>
      </p:sp>
      <p:sp>
        <p:nvSpPr>
          <p:cNvPr id="2091" name="Google Shape;2091;p92"/>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092" name="Google Shape;2092;p92"/>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0"/>
                                        </p:tgtEl>
                                        <p:attrNameLst>
                                          <p:attrName>style.visibility</p:attrName>
                                        </p:attrNameLst>
                                      </p:cBhvr>
                                      <p:to>
                                        <p:strVal val="visible"/>
                                      </p:to>
                                    </p:set>
                                    <p:animEffect transition="in" filter="fade">
                                      <p:cBhvr>
                                        <p:cTn id="11" dur="1000"/>
                                        <p:tgtEl>
                                          <p:spTgt spid="2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00"/>
          <p:cNvSpPr txBox="1">
            <a:spLocks noGrp="1"/>
          </p:cNvSpPr>
          <p:nvPr>
            <p:ph type="title"/>
          </p:nvPr>
        </p:nvSpPr>
        <p:spPr>
          <a:xfrm>
            <a:off x="713250" y="133631"/>
            <a:ext cx="7717500" cy="541500"/>
          </a:xfrm>
          <a:prstGeom prst="rect">
            <a:avLst/>
          </a:prstGeom>
        </p:spPr>
        <p:txBody>
          <a:bodyPr spcFirstLastPara="1" wrap="square" lIns="91425" tIns="91425" rIns="91425" bIns="91425" anchor="b" anchorCtr="0">
            <a:noAutofit/>
          </a:bodyPr>
          <a:lstStyle/>
          <a:p>
            <a:pPr lvl="0"/>
            <a:r>
              <a:rPr lang="vi-VN" dirty="0">
                <a:solidFill>
                  <a:schemeClr val="hlink"/>
                </a:solidFill>
                <a:uFill>
                  <a:noFill/>
                </a:uFill>
              </a:rPr>
              <a:t>Purpose</a:t>
            </a:r>
            <a:endParaRPr dirty="0"/>
          </a:p>
        </p:txBody>
      </p:sp>
      <p:sp>
        <p:nvSpPr>
          <p:cNvPr id="2133" name="Google Shape;2133;p100"/>
          <p:cNvSpPr/>
          <p:nvPr/>
        </p:nvSpPr>
        <p:spPr>
          <a:xfrm>
            <a:off x="7471648" y="13646"/>
            <a:ext cx="1672352" cy="21017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00">
            <a:hlinkClick r:id="rId3" action="ppaction://hlinksldjump"/>
          </p:cNvPr>
          <p:cNvSpPr/>
          <p:nvPr/>
        </p:nvSpPr>
        <p:spPr>
          <a:xfrm>
            <a:off x="8068837" y="411773"/>
            <a:ext cx="48785" cy="97519"/>
          </a:xfrm>
          <a:custGeom>
            <a:avLst/>
            <a:gdLst/>
            <a:ahLst/>
            <a:cxnLst/>
            <a:rect l="l" t="t" r="r" b="b"/>
            <a:pathLst>
              <a:path w="1065" h="2129" extrusionOk="0">
                <a:moveTo>
                  <a:pt x="548" y="0"/>
                </a:moveTo>
                <a:cubicBezTo>
                  <a:pt x="244" y="0"/>
                  <a:pt x="1" y="487"/>
                  <a:pt x="1" y="1064"/>
                </a:cubicBezTo>
                <a:cubicBezTo>
                  <a:pt x="1" y="1642"/>
                  <a:pt x="244" y="2128"/>
                  <a:pt x="548" y="2128"/>
                </a:cubicBezTo>
                <a:cubicBezTo>
                  <a:pt x="821" y="2128"/>
                  <a:pt x="1064" y="1642"/>
                  <a:pt x="1064" y="1064"/>
                </a:cubicBezTo>
                <a:cubicBezTo>
                  <a:pt x="1064" y="487"/>
                  <a:pt x="821"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00">
            <a:hlinkClick r:id="rId3" action="ppaction://hlinksldjump"/>
          </p:cNvPr>
          <p:cNvSpPr/>
          <p:nvPr/>
        </p:nvSpPr>
        <p:spPr>
          <a:xfrm>
            <a:off x="8589577" y="431286"/>
            <a:ext cx="47365" cy="97473"/>
          </a:xfrm>
          <a:custGeom>
            <a:avLst/>
            <a:gdLst/>
            <a:ahLst/>
            <a:cxnLst/>
            <a:rect l="l" t="t" r="r" b="b"/>
            <a:pathLst>
              <a:path w="1034" h="2128" extrusionOk="0">
                <a:moveTo>
                  <a:pt x="517" y="0"/>
                </a:moveTo>
                <a:cubicBezTo>
                  <a:pt x="213" y="0"/>
                  <a:pt x="1" y="486"/>
                  <a:pt x="1" y="1064"/>
                </a:cubicBezTo>
                <a:cubicBezTo>
                  <a:pt x="1" y="1641"/>
                  <a:pt x="213" y="2128"/>
                  <a:pt x="517" y="2128"/>
                </a:cubicBezTo>
                <a:cubicBezTo>
                  <a:pt x="791" y="2128"/>
                  <a:pt x="1034" y="1641"/>
                  <a:pt x="1034" y="1064"/>
                </a:cubicBezTo>
                <a:cubicBezTo>
                  <a:pt x="1034" y="486"/>
                  <a:pt x="791"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00">
            <a:hlinkClick r:id="rId3" action="ppaction://hlinksldjump"/>
          </p:cNvPr>
          <p:cNvSpPr/>
          <p:nvPr/>
        </p:nvSpPr>
        <p:spPr>
          <a:xfrm>
            <a:off x="8551969" y="302711"/>
            <a:ext cx="171320" cy="53409"/>
          </a:xfrm>
          <a:custGeom>
            <a:avLst/>
            <a:gdLst/>
            <a:ahLst/>
            <a:cxnLst/>
            <a:rect l="l" t="t" r="r" b="b"/>
            <a:pathLst>
              <a:path w="3740" h="1166" extrusionOk="0">
                <a:moveTo>
                  <a:pt x="2033" y="0"/>
                </a:moveTo>
                <a:cubicBezTo>
                  <a:pt x="1953" y="0"/>
                  <a:pt x="1873" y="4"/>
                  <a:pt x="1794" y="11"/>
                </a:cubicBezTo>
                <a:cubicBezTo>
                  <a:pt x="1399" y="41"/>
                  <a:pt x="1065" y="193"/>
                  <a:pt x="730" y="375"/>
                </a:cubicBezTo>
                <a:cubicBezTo>
                  <a:pt x="426" y="588"/>
                  <a:pt x="183" y="862"/>
                  <a:pt x="1" y="1166"/>
                </a:cubicBezTo>
                <a:cubicBezTo>
                  <a:pt x="578" y="771"/>
                  <a:pt x="1186" y="436"/>
                  <a:pt x="1825" y="375"/>
                </a:cubicBezTo>
                <a:cubicBezTo>
                  <a:pt x="1908" y="368"/>
                  <a:pt x="1990" y="364"/>
                  <a:pt x="2071" y="364"/>
                </a:cubicBezTo>
                <a:cubicBezTo>
                  <a:pt x="2313" y="364"/>
                  <a:pt x="2546" y="398"/>
                  <a:pt x="2797" y="467"/>
                </a:cubicBezTo>
                <a:cubicBezTo>
                  <a:pt x="2949" y="497"/>
                  <a:pt x="3101" y="588"/>
                  <a:pt x="3253" y="649"/>
                </a:cubicBezTo>
                <a:cubicBezTo>
                  <a:pt x="3436" y="710"/>
                  <a:pt x="3557" y="801"/>
                  <a:pt x="3740" y="892"/>
                </a:cubicBezTo>
                <a:cubicBezTo>
                  <a:pt x="3527" y="588"/>
                  <a:pt x="3253" y="345"/>
                  <a:pt x="2888" y="193"/>
                </a:cubicBezTo>
                <a:cubicBezTo>
                  <a:pt x="2626" y="50"/>
                  <a:pt x="2326" y="0"/>
                  <a:pt x="2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00">
            <a:hlinkClick r:id="rId3" action="ppaction://hlinksldjump"/>
          </p:cNvPr>
          <p:cNvSpPr/>
          <p:nvPr/>
        </p:nvSpPr>
        <p:spPr>
          <a:xfrm>
            <a:off x="7961648" y="303170"/>
            <a:ext cx="185200" cy="51576"/>
          </a:xfrm>
          <a:custGeom>
            <a:avLst/>
            <a:gdLst/>
            <a:ahLst/>
            <a:cxnLst/>
            <a:rect l="l" t="t" r="r" b="b"/>
            <a:pathLst>
              <a:path w="4043" h="1126" extrusionOk="0">
                <a:moveTo>
                  <a:pt x="2097" y="1"/>
                </a:moveTo>
                <a:cubicBezTo>
                  <a:pt x="1702" y="1"/>
                  <a:pt x="1307" y="92"/>
                  <a:pt x="942" y="244"/>
                </a:cubicBezTo>
                <a:cubicBezTo>
                  <a:pt x="790" y="305"/>
                  <a:pt x="608" y="396"/>
                  <a:pt x="456" y="487"/>
                </a:cubicBezTo>
                <a:cubicBezTo>
                  <a:pt x="304" y="609"/>
                  <a:pt x="152" y="730"/>
                  <a:pt x="0" y="852"/>
                </a:cubicBezTo>
                <a:cubicBezTo>
                  <a:pt x="182" y="791"/>
                  <a:pt x="365" y="730"/>
                  <a:pt x="517" y="669"/>
                </a:cubicBezTo>
                <a:cubicBezTo>
                  <a:pt x="699" y="609"/>
                  <a:pt x="882" y="548"/>
                  <a:pt x="1064" y="517"/>
                </a:cubicBezTo>
                <a:cubicBezTo>
                  <a:pt x="1339" y="442"/>
                  <a:pt x="1614" y="388"/>
                  <a:pt x="1906" y="388"/>
                </a:cubicBezTo>
                <a:cubicBezTo>
                  <a:pt x="1969" y="388"/>
                  <a:pt x="2033" y="390"/>
                  <a:pt x="2097" y="396"/>
                </a:cubicBezTo>
                <a:cubicBezTo>
                  <a:pt x="2766" y="396"/>
                  <a:pt x="3465" y="639"/>
                  <a:pt x="4043" y="1125"/>
                </a:cubicBezTo>
                <a:cubicBezTo>
                  <a:pt x="3860" y="791"/>
                  <a:pt x="3587" y="517"/>
                  <a:pt x="3222" y="305"/>
                </a:cubicBezTo>
                <a:cubicBezTo>
                  <a:pt x="2888" y="122"/>
                  <a:pt x="2493" y="31"/>
                  <a:pt x="2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00">
            <a:hlinkClick r:id="rId4" action="ppaction://hlinksldjump"/>
          </p:cNvPr>
          <p:cNvSpPr/>
          <p:nvPr/>
        </p:nvSpPr>
        <p:spPr>
          <a:xfrm>
            <a:off x="7961642" y="918793"/>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0">
            <a:hlinkClick r:id="rId4" action="ppaction://hlinksldjump"/>
          </p:cNvPr>
          <p:cNvSpPr/>
          <p:nvPr/>
        </p:nvSpPr>
        <p:spPr>
          <a:xfrm>
            <a:off x="8430750" y="918793"/>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00">
            <a:hlinkClick r:id="rId4" action="ppaction://hlinksldjump"/>
          </p:cNvPr>
          <p:cNvSpPr/>
          <p:nvPr/>
        </p:nvSpPr>
        <p:spPr>
          <a:xfrm>
            <a:off x="8250905" y="972968"/>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00">
            <a:hlinkClick r:id="rId5" action="ppaction://hlinksldjump"/>
          </p:cNvPr>
          <p:cNvSpPr/>
          <p:nvPr/>
        </p:nvSpPr>
        <p:spPr>
          <a:xfrm>
            <a:off x="8049878" y="1643005"/>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00">
            <a:hlinkClick r:id="rId5" action="ppaction://hlinksldjump"/>
          </p:cNvPr>
          <p:cNvSpPr/>
          <p:nvPr/>
        </p:nvSpPr>
        <p:spPr>
          <a:xfrm>
            <a:off x="8583573" y="1653015"/>
            <a:ext cx="58255"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00">
            <a:hlinkClick r:id="rId5" action="ppaction://hlinksldjump"/>
          </p:cNvPr>
          <p:cNvSpPr/>
          <p:nvPr/>
        </p:nvSpPr>
        <p:spPr>
          <a:xfrm>
            <a:off x="8611853" y="1631409"/>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00">
            <a:hlinkClick r:id="rId5" action="ppaction://hlinksldjump"/>
          </p:cNvPr>
          <p:cNvSpPr/>
          <p:nvPr/>
        </p:nvSpPr>
        <p:spPr>
          <a:xfrm>
            <a:off x="7999992" y="1619758"/>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00"/>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83E9546-64CC-5780-F88D-AC2B8CE3088B}"/>
              </a:ext>
            </a:extLst>
          </p:cNvPr>
          <p:cNvSpPr txBox="1"/>
          <p:nvPr/>
        </p:nvSpPr>
        <p:spPr>
          <a:xfrm>
            <a:off x="952525" y="1084804"/>
            <a:ext cx="6542052" cy="2677656"/>
          </a:xfrm>
          <a:prstGeom prst="rect">
            <a:avLst/>
          </a:prstGeom>
          <a:noFill/>
        </p:spPr>
        <p:txBody>
          <a:bodyPr wrap="square" rtlCol="0">
            <a:spAutoFit/>
          </a:bodyPr>
          <a:lstStyle/>
          <a:p>
            <a:pPr marL="342900" indent="-342900">
              <a:lnSpc>
                <a:spcPct val="150000"/>
              </a:lnSpc>
              <a:buFont typeface="+mj-lt"/>
              <a:buAutoNum type="arabicPeriod"/>
            </a:pPr>
            <a:r>
              <a:rPr lang="en-US" dirty="0">
                <a:latin typeface="Manjari" panose="020B0604020202020204" charset="0"/>
                <a:cs typeface="Manjari" panose="020B0604020202020204" charset="0"/>
              </a:rPr>
              <a:t>Better understanding of personal finances: Spending management helps us grasp our personal finances, thereby making smart and purposeful decisions</a:t>
            </a:r>
            <a:r>
              <a:rPr lang="en-US" dirty="0" smtClean="0">
                <a:latin typeface="Manjari" panose="020B0604020202020204" charset="0"/>
                <a:cs typeface="Manjari" panose="020B0604020202020204" charset="0"/>
              </a:rPr>
              <a:t>.</a:t>
            </a:r>
          </a:p>
          <a:p>
            <a:pPr marL="342900" indent="-342900">
              <a:lnSpc>
                <a:spcPct val="150000"/>
              </a:lnSpc>
              <a:buFont typeface="+mj-lt"/>
              <a:buAutoNum type="arabicPeriod"/>
            </a:pPr>
            <a:r>
              <a:rPr lang="en-US" dirty="0">
                <a:latin typeface="Manjari" panose="020B0604020202020204" charset="0"/>
                <a:cs typeface="Manjari" panose="020B0604020202020204" charset="0"/>
              </a:rPr>
              <a:t>Control and reduce unnecessary expenses: Tracking daily expenses helps us recognize unnecessary expenses and thereby cut them down</a:t>
            </a:r>
            <a:r>
              <a:rPr lang="en-US" dirty="0" smtClean="0">
                <a:latin typeface="Manjari" panose="020B0604020202020204" charset="0"/>
                <a:cs typeface="Manjari" panose="020B0604020202020204" charset="0"/>
              </a:rPr>
              <a:t>.</a:t>
            </a:r>
          </a:p>
          <a:p>
            <a:pPr marL="342900" indent="-342900">
              <a:lnSpc>
                <a:spcPct val="150000"/>
              </a:lnSpc>
              <a:buFont typeface="+mj-lt"/>
              <a:buAutoNum type="arabicPeriod"/>
            </a:pPr>
            <a:r>
              <a:rPr lang="en-US" dirty="0">
                <a:latin typeface="Manjari" panose="020B0604020202020204" charset="0"/>
                <a:cs typeface="Manjari" panose="020B0604020202020204" charset="0"/>
              </a:rPr>
              <a:t>Establish and maintain a saving habit: Managing expenses not only helps us save money but also helps us build and maintain a saving habit, which is very important for sustainable financial development.</a:t>
            </a:r>
          </a:p>
        </p:txBody>
      </p:sp>
    </p:spTree>
    <p:extLst>
      <p:ext uri="{BB962C8B-B14F-4D97-AF65-F5344CB8AC3E}">
        <p14:creationId xmlns:p14="http://schemas.microsoft.com/office/powerpoint/2010/main" val="5342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en-US" dirty="0" smtClean="0">
                <a:uFill>
                  <a:noFill/>
                </a:uFill>
              </a:rPr>
              <a:t/>
            </a:r>
            <a:br>
              <a:rPr lang="en-US" dirty="0" smtClean="0">
                <a:uFill>
                  <a:noFill/>
                </a:uFill>
              </a:rPr>
            </a:br>
            <a:r>
              <a:rPr lang="vi-VN" dirty="0" smtClean="0">
                <a:uFill>
                  <a:noFill/>
                </a:uFill>
              </a:rPr>
              <a:t>Problem </a:t>
            </a:r>
            <a:r>
              <a:rPr lang="en-US" dirty="0" smtClean="0">
                <a:uFill>
                  <a:noFill/>
                </a:uFill>
              </a:rPr>
              <a:t>D</a:t>
            </a:r>
            <a:r>
              <a:rPr lang="vi-VN" dirty="0" smtClean="0">
                <a:uFill>
                  <a:noFill/>
                </a:uFill>
              </a:rPr>
              <a:t>escription</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2126" name="Google Shape;2126;p99"/>
          <p:cNvSpPr/>
          <p:nvPr/>
        </p:nvSpPr>
        <p:spPr>
          <a:xfrm>
            <a:off x="3881690" y="365421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00"/>
          <p:cNvSpPr txBox="1">
            <a:spLocks noGrp="1"/>
          </p:cNvSpPr>
          <p:nvPr>
            <p:ph type="title"/>
          </p:nvPr>
        </p:nvSpPr>
        <p:spPr>
          <a:xfrm>
            <a:off x="713250" y="275883"/>
            <a:ext cx="7717500" cy="541500"/>
          </a:xfrm>
          <a:prstGeom prst="rect">
            <a:avLst/>
          </a:prstGeom>
        </p:spPr>
        <p:txBody>
          <a:bodyPr spcFirstLastPara="1" wrap="square" lIns="91425" tIns="91425" rIns="91425" bIns="91425" anchor="b" anchorCtr="0">
            <a:noAutofit/>
          </a:bodyPr>
          <a:lstStyle/>
          <a:p>
            <a:pPr lvl="0"/>
            <a:r>
              <a:rPr lang="vi-VN" dirty="0">
                <a:uFill>
                  <a:noFill/>
                </a:uFill>
              </a:rPr>
              <a:t>Problem </a:t>
            </a:r>
            <a:r>
              <a:rPr lang="en-US" dirty="0">
                <a:uFill>
                  <a:noFill/>
                </a:uFill>
              </a:rPr>
              <a:t>D</a:t>
            </a:r>
            <a:r>
              <a:rPr lang="vi-VN" dirty="0">
                <a:uFill>
                  <a:noFill/>
                </a:uFill>
              </a:rPr>
              <a:t>escription</a:t>
            </a:r>
            <a:endParaRPr dirty="0"/>
          </a:p>
        </p:txBody>
      </p:sp>
      <p:grpSp>
        <p:nvGrpSpPr>
          <p:cNvPr id="2141" name="Google Shape;2141;p100"/>
          <p:cNvGrpSpPr/>
          <p:nvPr/>
        </p:nvGrpSpPr>
        <p:grpSpPr>
          <a:xfrm>
            <a:off x="-124757" y="3092605"/>
            <a:ext cx="1827177" cy="2317542"/>
            <a:chOff x="1506150" y="1501000"/>
            <a:chExt cx="2080021" cy="2838397"/>
          </a:xfrm>
        </p:grpSpPr>
        <p:grpSp>
          <p:nvGrpSpPr>
            <p:cNvPr id="2142" name="Google Shape;2142;p100"/>
            <p:cNvGrpSpPr/>
            <p:nvPr/>
          </p:nvGrpSpPr>
          <p:grpSpPr>
            <a:xfrm>
              <a:off x="1506150" y="1501000"/>
              <a:ext cx="2080021" cy="2838397"/>
              <a:chOff x="1034825" y="1460000"/>
              <a:chExt cx="2080021" cy="2838397"/>
            </a:xfrm>
          </p:grpSpPr>
          <p:sp>
            <p:nvSpPr>
              <p:cNvPr id="2143" name="Google Shape;2143;p100"/>
              <p:cNvSpPr/>
              <p:nvPr/>
            </p:nvSpPr>
            <p:spPr>
              <a:xfrm>
                <a:off x="1108121" y="2003925"/>
                <a:ext cx="2006724" cy="1603148"/>
              </a:xfrm>
              <a:custGeom>
                <a:avLst/>
                <a:gdLst/>
                <a:ahLst/>
                <a:cxnLst/>
                <a:rect l="l" t="t" r="r" b="b"/>
                <a:pathLst>
                  <a:path w="36686" h="29308" extrusionOk="0">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00"/>
              <p:cNvSpPr/>
              <p:nvPr/>
            </p:nvSpPr>
            <p:spPr>
              <a:xfrm>
                <a:off x="1034825" y="3299083"/>
                <a:ext cx="2070067" cy="999314"/>
              </a:xfrm>
              <a:custGeom>
                <a:avLst/>
                <a:gdLst/>
                <a:ahLst/>
                <a:cxnLst/>
                <a:rect l="l" t="t" r="r" b="b"/>
                <a:pathLst>
                  <a:path w="37844" h="18269" extrusionOk="0">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00"/>
              <p:cNvSpPr/>
              <p:nvPr/>
            </p:nvSpPr>
            <p:spPr>
              <a:xfrm>
                <a:off x="1315813" y="2254992"/>
                <a:ext cx="325903" cy="325903"/>
              </a:xfrm>
              <a:custGeom>
                <a:avLst/>
                <a:gdLst/>
                <a:ahLst/>
                <a:cxnLst/>
                <a:rect l="l" t="t" r="r" b="b"/>
                <a:pathLst>
                  <a:path w="5958" h="5958" extrusionOk="0">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00"/>
              <p:cNvSpPr/>
              <p:nvPr/>
            </p:nvSpPr>
            <p:spPr>
              <a:xfrm>
                <a:off x="2522850" y="2254992"/>
                <a:ext cx="325957" cy="325903"/>
              </a:xfrm>
              <a:custGeom>
                <a:avLst/>
                <a:gdLst/>
                <a:ahLst/>
                <a:cxnLst/>
                <a:rect l="l" t="t" r="r" b="b"/>
                <a:pathLst>
                  <a:path w="5959" h="5958" extrusionOk="0">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00"/>
              <p:cNvSpPr/>
              <p:nvPr/>
            </p:nvSpPr>
            <p:spPr>
              <a:xfrm>
                <a:off x="1935932" y="2647347"/>
                <a:ext cx="355878" cy="567020"/>
              </a:xfrm>
              <a:custGeom>
                <a:avLst/>
                <a:gdLst/>
                <a:ahLst/>
                <a:cxnLst/>
                <a:rect l="l" t="t" r="r" b="b"/>
                <a:pathLst>
                  <a:path w="6506" h="10366" extrusionOk="0">
                    <a:moveTo>
                      <a:pt x="6019" y="0"/>
                    </a:moveTo>
                    <a:lnTo>
                      <a:pt x="852" y="700"/>
                    </a:lnTo>
                    <a:lnTo>
                      <a:pt x="1" y="10365"/>
                    </a:lnTo>
                    <a:cubicBezTo>
                      <a:pt x="1703" y="10153"/>
                      <a:pt x="4500" y="9362"/>
                      <a:pt x="6506" y="6596"/>
                    </a:cubicBezTo>
                    <a:lnTo>
                      <a:pt x="6019" y="0"/>
                    </a:lnTo>
                    <a:close/>
                  </a:path>
                </a:pathLst>
              </a:custGeom>
              <a:solidFill>
                <a:srgbClr val="A1633E"/>
              </a:solidFill>
              <a:ln w="9525" cap="flat" cmpd="sng">
                <a:solidFill>
                  <a:srgbClr val="A163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00"/>
              <p:cNvSpPr/>
              <p:nvPr/>
            </p:nvSpPr>
            <p:spPr>
              <a:xfrm>
                <a:off x="1518636" y="1580939"/>
                <a:ext cx="1137322" cy="1364492"/>
              </a:xfrm>
              <a:custGeom>
                <a:avLst/>
                <a:gdLst/>
                <a:ahLst/>
                <a:cxnLst/>
                <a:rect l="l" t="t" r="r" b="b"/>
                <a:pathLst>
                  <a:path w="20792" h="24945" extrusionOk="0">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00"/>
              <p:cNvSpPr/>
              <p:nvPr/>
            </p:nvSpPr>
            <p:spPr>
              <a:xfrm>
                <a:off x="1916022" y="3008140"/>
                <a:ext cx="407406" cy="578617"/>
              </a:xfrm>
              <a:custGeom>
                <a:avLst/>
                <a:gdLst/>
                <a:ahLst/>
                <a:cxnLst/>
                <a:rect l="l" t="t" r="r" b="b"/>
                <a:pathLst>
                  <a:path w="7448" h="10578" extrusionOk="0">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rgbClr val="A1633E"/>
              </a:solidFill>
              <a:ln w="9525" cap="flat" cmpd="sng">
                <a:solidFill>
                  <a:srgbClr val="A163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00"/>
              <p:cNvSpPr/>
              <p:nvPr/>
            </p:nvSpPr>
            <p:spPr>
              <a:xfrm>
                <a:off x="2019074" y="2417885"/>
                <a:ext cx="71548" cy="76744"/>
              </a:xfrm>
              <a:custGeom>
                <a:avLst/>
                <a:gdLst/>
                <a:ahLst/>
                <a:cxnLst/>
                <a:rect l="l" t="t" r="r" b="b"/>
                <a:pathLst>
                  <a:path w="1308" h="1403" extrusionOk="0">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00"/>
              <p:cNvSpPr/>
              <p:nvPr/>
            </p:nvSpPr>
            <p:spPr>
              <a:xfrm>
                <a:off x="1723154" y="2506005"/>
                <a:ext cx="121434" cy="121434"/>
              </a:xfrm>
              <a:custGeom>
                <a:avLst/>
                <a:gdLst/>
                <a:ahLst/>
                <a:cxnLst/>
                <a:rect l="l" t="t" r="r" b="b"/>
                <a:pathLst>
                  <a:path w="2220" h="2220" extrusionOk="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00"/>
              <p:cNvSpPr/>
              <p:nvPr/>
            </p:nvSpPr>
            <p:spPr>
              <a:xfrm>
                <a:off x="2329982" y="2519297"/>
                <a:ext cx="121434" cy="121434"/>
              </a:xfrm>
              <a:custGeom>
                <a:avLst/>
                <a:gdLst/>
                <a:ahLst/>
                <a:cxnLst/>
                <a:rect l="l" t="t" r="r" b="b"/>
                <a:pathLst>
                  <a:path w="2220" h="2220" extrusionOk="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00"/>
              <p:cNvSpPr/>
              <p:nvPr/>
            </p:nvSpPr>
            <p:spPr>
              <a:xfrm>
                <a:off x="2030725" y="2554140"/>
                <a:ext cx="129748" cy="72095"/>
              </a:xfrm>
              <a:custGeom>
                <a:avLst/>
                <a:gdLst/>
                <a:ahLst/>
                <a:cxnLst/>
                <a:rect l="l" t="t" r="r" b="b"/>
                <a:pathLst>
                  <a:path w="2372" h="1318" extrusionOk="0">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00"/>
              <p:cNvSpPr/>
              <p:nvPr/>
            </p:nvSpPr>
            <p:spPr>
              <a:xfrm>
                <a:off x="2010760" y="2560868"/>
                <a:ext cx="159669" cy="46933"/>
              </a:xfrm>
              <a:custGeom>
                <a:avLst/>
                <a:gdLst/>
                <a:ahLst/>
                <a:cxnLst/>
                <a:rect l="l" t="t" r="r" b="b"/>
                <a:pathLst>
                  <a:path w="2919" h="858" extrusionOk="0">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00"/>
              <p:cNvSpPr/>
              <p:nvPr/>
            </p:nvSpPr>
            <p:spPr>
              <a:xfrm>
                <a:off x="2073937" y="1460000"/>
                <a:ext cx="154856" cy="138008"/>
              </a:xfrm>
              <a:custGeom>
                <a:avLst/>
                <a:gdLst/>
                <a:ahLst/>
                <a:cxnLst/>
                <a:rect l="l" t="t" r="r" b="b"/>
                <a:pathLst>
                  <a:path w="2831" h="2523" extrusionOk="0">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00"/>
              <p:cNvSpPr/>
              <p:nvPr/>
            </p:nvSpPr>
            <p:spPr>
              <a:xfrm>
                <a:off x="1526950" y="1581377"/>
                <a:ext cx="1143941" cy="675436"/>
              </a:xfrm>
              <a:custGeom>
                <a:avLst/>
                <a:gdLst/>
                <a:ahLst/>
                <a:cxnLst/>
                <a:rect l="l" t="t" r="r" b="b"/>
                <a:pathLst>
                  <a:path w="20913" h="12348" extrusionOk="0">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00"/>
              <p:cNvSpPr/>
              <p:nvPr/>
            </p:nvSpPr>
            <p:spPr>
              <a:xfrm>
                <a:off x="1367339" y="3493592"/>
                <a:ext cx="1493091" cy="804801"/>
              </a:xfrm>
              <a:custGeom>
                <a:avLst/>
                <a:gdLst/>
                <a:ahLst/>
                <a:cxnLst/>
                <a:rect l="l" t="t" r="r" b="b"/>
                <a:pathLst>
                  <a:path w="27296" h="14713" extrusionOk="0">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100"/>
            <p:cNvGrpSpPr/>
            <p:nvPr/>
          </p:nvGrpSpPr>
          <p:grpSpPr>
            <a:xfrm>
              <a:off x="2217863" y="2315592"/>
              <a:ext cx="681712" cy="149658"/>
              <a:chOff x="1749738" y="2298204"/>
              <a:chExt cx="681712" cy="149658"/>
            </a:xfrm>
          </p:grpSpPr>
          <p:sp>
            <p:nvSpPr>
              <p:cNvPr id="2159" name="Google Shape;2159;p100"/>
              <p:cNvSpPr/>
              <p:nvPr/>
            </p:nvSpPr>
            <p:spPr>
              <a:xfrm>
                <a:off x="1799623" y="2321451"/>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00"/>
              <p:cNvSpPr/>
              <p:nvPr/>
            </p:nvSpPr>
            <p:spPr>
              <a:xfrm>
                <a:off x="2333319" y="2331461"/>
                <a:ext cx="58256"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00"/>
              <p:cNvSpPr/>
              <p:nvPr/>
            </p:nvSpPr>
            <p:spPr>
              <a:xfrm>
                <a:off x="2361598" y="2309855"/>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00"/>
              <p:cNvSpPr/>
              <p:nvPr/>
            </p:nvSpPr>
            <p:spPr>
              <a:xfrm>
                <a:off x="1749738" y="2298204"/>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8" name="Google Shape;2168;p100"/>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F370186-D9B4-CC1D-9A51-542849038A9F}"/>
              </a:ext>
            </a:extLst>
          </p:cNvPr>
          <p:cNvSpPr txBox="1"/>
          <p:nvPr/>
        </p:nvSpPr>
        <p:spPr>
          <a:xfrm>
            <a:off x="1119589" y="1082777"/>
            <a:ext cx="7717500" cy="2973891"/>
          </a:xfrm>
          <a:prstGeom prst="rect">
            <a:avLst/>
          </a:prstGeom>
          <a:noFill/>
        </p:spPr>
        <p:txBody>
          <a:bodyPr wrap="square" rtlCol="0">
            <a:spAutoFit/>
          </a:bodyPr>
          <a:lstStyle/>
          <a:p>
            <a:pPr>
              <a:lnSpc>
                <a:spcPct val="150000"/>
              </a:lnSpc>
            </a:pPr>
            <a:r>
              <a:rPr lang="en-US" dirty="0">
                <a:latin typeface="Manjari" panose="020B0604020202020204" charset="0"/>
                <a:cs typeface="Manjari" panose="020B0604020202020204" charset="0"/>
              </a:rPr>
              <a:t>The personal expense management system is designed to help users record and track all transactions related to expenses and income. The system includes data tables such as User, </a:t>
            </a:r>
            <a:r>
              <a:rPr lang="en-US" dirty="0" err="1">
                <a:latin typeface="Manjari" panose="020B0604020202020204" charset="0"/>
                <a:cs typeface="Manjari" panose="020B0604020202020204" charset="0"/>
              </a:rPr>
              <a:t>ExpensesType</a:t>
            </a:r>
            <a:r>
              <a:rPr lang="en-US" dirty="0">
                <a:latin typeface="Manjari" panose="020B0604020202020204" charset="0"/>
                <a:cs typeface="Manjari" panose="020B0604020202020204" charset="0"/>
              </a:rPr>
              <a:t>, Expenses, </a:t>
            </a:r>
            <a:r>
              <a:rPr lang="en-US" dirty="0" err="1">
                <a:latin typeface="Manjari" panose="020B0604020202020204" charset="0"/>
                <a:cs typeface="Manjari" panose="020B0604020202020204" charset="0"/>
              </a:rPr>
              <a:t>IncomeType</a:t>
            </a:r>
            <a:r>
              <a:rPr lang="en-US" dirty="0">
                <a:latin typeface="Manjari" panose="020B0604020202020204" charset="0"/>
                <a:cs typeface="Manjari" panose="020B0604020202020204" charset="0"/>
              </a:rPr>
              <a:t> and Income. The User table stores user information including full name, gender, email and password. The </a:t>
            </a:r>
            <a:r>
              <a:rPr lang="en-US" dirty="0" err="1">
                <a:latin typeface="Manjari" panose="020B0604020202020204" charset="0"/>
                <a:cs typeface="Manjari" panose="020B0604020202020204" charset="0"/>
              </a:rPr>
              <a:t>ExpensesType</a:t>
            </a:r>
            <a:r>
              <a:rPr lang="en-US" dirty="0">
                <a:latin typeface="Manjari" panose="020B0604020202020204" charset="0"/>
                <a:cs typeface="Manjari" panose="020B0604020202020204" charset="0"/>
              </a:rPr>
              <a:t> and </a:t>
            </a:r>
            <a:r>
              <a:rPr lang="en-US" dirty="0" err="1">
                <a:latin typeface="Manjari" panose="020B0604020202020204" charset="0"/>
                <a:cs typeface="Manjari" panose="020B0604020202020204" charset="0"/>
              </a:rPr>
              <a:t>IncomeType</a:t>
            </a:r>
            <a:r>
              <a:rPr lang="en-US" dirty="0">
                <a:latin typeface="Manjari" panose="020B0604020202020204" charset="0"/>
                <a:cs typeface="Manjari" panose="020B0604020202020204" charset="0"/>
              </a:rPr>
              <a:t> tables define the types of expenses and income that users can record in the system. The Expenses and Income tables are used to record information about users' spending and income transactions. Each type of income or expense is only related to a single transaction but can be used in many different transactions. The system helps users track and control their personal finances effectively.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1"/>
                                        </p:tgtEl>
                                        <p:attrNameLst>
                                          <p:attrName>style.visibility</p:attrName>
                                        </p:attrNameLst>
                                      </p:cBhvr>
                                      <p:to>
                                        <p:strVal val="visible"/>
                                      </p:to>
                                    </p:set>
                                    <p:animEffect transition="in" filter="fade">
                                      <p:cBhvr>
                                        <p:cTn id="7" dur="1000"/>
                                        <p:tgtEl>
                                          <p:spTgt spid="2141"/>
                                        </p:tgtEl>
                                      </p:cBhvr>
                                    </p:animEffect>
                                  </p:childTnLst>
                                </p:cTn>
                              </p:par>
                              <p:par>
                                <p:cTn id="8" presetID="2" presetClass="entr" presetSubtype="4"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cBhvr additive="base">
                                        <p:cTn id="1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1632725" y="2361869"/>
            <a:ext cx="6113656" cy="1213800"/>
          </a:xfrm>
          <a:prstGeom prst="rect">
            <a:avLst/>
          </a:prstGeom>
        </p:spPr>
        <p:txBody>
          <a:bodyPr spcFirstLastPara="1" wrap="square" lIns="91425" tIns="91425" rIns="91425" bIns="91425" anchor="ctr" anchorCtr="0">
            <a:noAutofit/>
          </a:bodyPr>
          <a:lstStyle/>
          <a:p>
            <a:pPr lvl="0"/>
            <a:r>
              <a:rPr lang="en-US" dirty="0"/>
              <a:t>Entity-Relationship Diagram</a:t>
            </a:r>
            <a:endParaRPr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03</a:t>
            </a:r>
            <a:endParaRPr dirty="0"/>
          </a:p>
        </p:txBody>
      </p:sp>
      <p:sp>
        <p:nvSpPr>
          <p:cNvPr id="2126" name="Google Shape;2126;p99"/>
          <p:cNvSpPr/>
          <p:nvPr/>
        </p:nvSpPr>
        <p:spPr>
          <a:xfrm>
            <a:off x="3999243" y="4300986"/>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9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95" name="Google Shape;2195;p101"/>
          <p:cNvSpPr txBox="1">
            <a:spLocks noGrp="1"/>
          </p:cNvSpPr>
          <p:nvPr>
            <p:ph type="title"/>
          </p:nvPr>
        </p:nvSpPr>
        <p:spPr>
          <a:xfrm>
            <a:off x="713250" y="256041"/>
            <a:ext cx="7717500" cy="541500"/>
          </a:xfrm>
          <a:prstGeom prst="rect">
            <a:avLst/>
          </a:prstGeom>
        </p:spPr>
        <p:txBody>
          <a:bodyPr spcFirstLastPara="1" wrap="square" lIns="91425" tIns="91425" rIns="91425" bIns="91425" anchor="b" anchorCtr="0">
            <a:noAutofit/>
          </a:bodyPr>
          <a:lstStyle/>
          <a:p>
            <a:pPr lvl="0"/>
            <a:r>
              <a:rPr lang="vi-VN" dirty="0"/>
              <a:t>Entity-Relationship Diagram</a:t>
            </a:r>
            <a:endParaRPr dirty="0"/>
          </a:p>
        </p:txBody>
      </p:sp>
      <p:sp>
        <p:nvSpPr>
          <p:cNvPr id="2210" name="Google Shape;2210;p101"/>
          <p:cNvSpPr/>
          <p:nvPr/>
        </p:nvSpPr>
        <p:spPr>
          <a:xfrm rot="-297191">
            <a:off x="7853152" y="49860"/>
            <a:ext cx="1224112" cy="159881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393" y="1053583"/>
            <a:ext cx="5655214" cy="2636787"/>
          </a:xfrm>
          <a:prstGeom prst="rect">
            <a:avLst/>
          </a:prstGeom>
        </p:spPr>
      </p:pic>
      <p:sp>
        <p:nvSpPr>
          <p:cNvPr id="4" name="Rectangle 3"/>
          <p:cNvSpPr/>
          <p:nvPr/>
        </p:nvSpPr>
        <p:spPr>
          <a:xfrm>
            <a:off x="951571" y="4020753"/>
            <a:ext cx="7672039" cy="307777"/>
          </a:xfrm>
          <a:prstGeom prst="rect">
            <a:avLst/>
          </a:prstGeom>
        </p:spPr>
        <p:txBody>
          <a:bodyPr wrap="square">
            <a:spAutoFit/>
          </a:bodyPr>
          <a:lstStyle/>
          <a:p>
            <a:r>
              <a:rPr lang="en-US" dirty="0"/>
              <a:t>https://drive.google.com/file/d/1IVUOjHTUvWAcQAVlNJdQavptvcLa4fAI/view?usp=sharing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2480816"/>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solidFill>
                  <a:schemeClr val="hlink"/>
                </a:solidFill>
                <a:uFill>
                  <a:noFill/>
                </a:uFill>
              </a:rPr>
              <a:t>Relational model and diagram</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04</a:t>
            </a:r>
            <a:endParaRPr dirty="0"/>
          </a:p>
        </p:txBody>
      </p:sp>
      <p:sp>
        <p:nvSpPr>
          <p:cNvPr id="2126" name="Google Shape;2126;p99"/>
          <p:cNvSpPr/>
          <p:nvPr/>
        </p:nvSpPr>
        <p:spPr>
          <a:xfrm>
            <a:off x="3881690" y="4300986"/>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7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TotalTime>
  <Words>340</Words>
  <Application>Microsoft Office PowerPoint</Application>
  <PresentationFormat>On-screen Show (16:9)</PresentationFormat>
  <Paragraphs>49</Paragraphs>
  <Slides>17</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Hammersmith One</vt:lpstr>
      <vt:lpstr>Manjari</vt:lpstr>
      <vt:lpstr>Arial</vt:lpstr>
      <vt:lpstr>Elegant Education Pack for Students XL by Slidesgo</vt:lpstr>
      <vt:lpstr>SMART PERSONAL FINANCE MANAGER</vt:lpstr>
      <vt:lpstr>Table of Contents</vt:lpstr>
      <vt:lpstr>Purpose</vt:lpstr>
      <vt:lpstr>Purpose</vt:lpstr>
      <vt:lpstr> Problem Description</vt:lpstr>
      <vt:lpstr>Problem Description</vt:lpstr>
      <vt:lpstr>Entity-Relationship Diagram</vt:lpstr>
      <vt:lpstr>Entity-Relationship Diagram</vt:lpstr>
      <vt:lpstr>Relational model and diagram</vt:lpstr>
      <vt:lpstr>Relational Model</vt:lpstr>
      <vt:lpstr>Relational Schema diagram</vt:lpstr>
      <vt:lpstr>Oracle Connect</vt:lpstr>
      <vt:lpstr>Extentions and Packet</vt:lpstr>
      <vt:lpstr>Demo Program</vt:lpstr>
      <vt:lpstr>PowerPoint Presentation</vt:lpstr>
      <vt:lpstr>PowerPoint Presentation</vt:lpstr>
      <vt:lpstr>Thanks You Very much!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chi tiêu cá nhân</dc:title>
  <dc:creator>Cong Hao</dc:creator>
  <cp:lastModifiedBy>Windows User</cp:lastModifiedBy>
  <cp:revision>14</cp:revision>
  <dcterms:modified xsi:type="dcterms:W3CDTF">2025-05-30T15:42:57Z</dcterms:modified>
</cp:coreProperties>
</file>